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5"/>
  </p:notesMasterIdLst>
  <p:handoutMasterIdLst>
    <p:handoutMasterId r:id="rId26"/>
  </p:handoutMasterIdLst>
  <p:sldIdLst>
    <p:sldId id="256" r:id="rId2"/>
    <p:sldId id="257" r:id="rId3"/>
    <p:sldId id="262" r:id="rId4"/>
    <p:sldId id="273" r:id="rId5"/>
    <p:sldId id="277" r:id="rId6"/>
    <p:sldId id="278" r:id="rId7"/>
    <p:sldId id="274" r:id="rId8"/>
    <p:sldId id="263" r:id="rId9"/>
    <p:sldId id="281" r:id="rId10"/>
    <p:sldId id="275" r:id="rId11"/>
    <p:sldId id="279" r:id="rId12"/>
    <p:sldId id="280" r:id="rId13"/>
    <p:sldId id="284" r:id="rId14"/>
    <p:sldId id="282" r:id="rId15"/>
    <p:sldId id="283" r:id="rId16"/>
    <p:sldId id="285" r:id="rId17"/>
    <p:sldId id="286" r:id="rId18"/>
    <p:sldId id="287" r:id="rId19"/>
    <p:sldId id="288" r:id="rId20"/>
    <p:sldId id="289" r:id="rId21"/>
    <p:sldId id="290" r:id="rId22"/>
    <p:sldId id="291" r:id="rId23"/>
    <p:sldId id="292"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BHARAT COLLEGE OF MANAGEMENT STUDIES, BADLAPUR.       BMS SEMESTER III</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CF97F81-A85A-406B-8571-99FF01E93ECD}" type="datetimeFigureOut">
              <a:rPr lang="en-US" smtClean="0"/>
              <a:pPr/>
              <a:t>7/20/2015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9E105-F114-440B-99D9-0B6B4AC509B9}" type="slidenum">
              <a:rPr lang="en-US" smtClean="0"/>
              <a:pPr/>
              <a:t>‹#›</a:t>
            </a:fld>
            <a:endParaRPr lang="en-US"/>
          </a:p>
        </p:txBody>
      </p:sp>
    </p:spTree>
    <p:extLst>
      <p:ext uri="{BB962C8B-B14F-4D97-AF65-F5344CB8AC3E}">
        <p14:creationId xmlns:p14="http://schemas.microsoft.com/office/powerpoint/2010/main" val="36819074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r>
              <a:rPr lang="en-US" smtClean="0"/>
              <a:t>BHARAT COLLEGE OF MANAGEMENT STUDIES, BADLAPUR.       BMS SEMESTER III</a:t>
            </a:r>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077E777-6502-4D23-84BC-E45ACED1AD61}" type="datetimeFigureOut">
              <a:rPr lang="en-US"/>
              <a:pPr>
                <a:defRPr/>
              </a:pPr>
              <a:t>7/20/2015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IN"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N"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6AB1045C-DF30-4D2E-9E1D-F03845D31E71}" type="slidenum">
              <a:rPr lang="en-IN"/>
              <a:pPr>
                <a:defRPr/>
              </a:pPr>
              <a:t>‹#›</a:t>
            </a:fld>
            <a:endParaRPr lang="en-IN"/>
          </a:p>
        </p:txBody>
      </p:sp>
    </p:spTree>
    <p:extLst>
      <p:ext uri="{BB962C8B-B14F-4D97-AF65-F5344CB8AC3E}">
        <p14:creationId xmlns:p14="http://schemas.microsoft.com/office/powerpoint/2010/main" val="15244184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561ABCC-545E-4404-B162-2E42B2172679}" type="slidenum">
              <a:rPr lang="en-IN" smtClean="0"/>
              <a:pPr/>
              <a:t>1</a:t>
            </a:fld>
            <a:endParaRPr lang="en-IN" smtClean="0"/>
          </a:p>
        </p:txBody>
      </p:sp>
      <p:sp>
        <p:nvSpPr>
          <p:cNvPr id="5" name="Header Placeholder 4"/>
          <p:cNvSpPr>
            <a:spLocks noGrp="1"/>
          </p:cNvSpPr>
          <p:nvPr>
            <p:ph type="hdr" sz="quarter" idx="10"/>
          </p:nvPr>
        </p:nvSpPr>
        <p:spPr/>
        <p:txBody>
          <a:bodyPr/>
          <a:lstStyle/>
          <a:p>
            <a:pPr>
              <a:defRPr/>
            </a:pPr>
            <a:r>
              <a:rPr lang="en-US" smtClean="0"/>
              <a:t>BHARAT COLLEGE OF MANAGEMENT STUDIES, BADLAPUR.       BMS SEMESTER III</a:t>
            </a:r>
            <a:endParaRPr lang="en-IN"/>
          </a:p>
        </p:txBody>
      </p:sp>
      <p:sp>
        <p:nvSpPr>
          <p:cNvPr id="6" name="Date Placeholder 5"/>
          <p:cNvSpPr>
            <a:spLocks noGrp="1"/>
          </p:cNvSpPr>
          <p:nvPr>
            <p:ph type="dt" idx="11"/>
          </p:nvPr>
        </p:nvSpPr>
        <p:spPr/>
        <p:txBody>
          <a:bodyPr/>
          <a:lstStyle/>
          <a:p>
            <a:pPr>
              <a:defRPr/>
            </a:pPr>
            <a:fld id="{3077E777-6502-4D23-84BC-E45ACED1AD61}" type="datetimeFigureOut">
              <a:rPr lang="en-US" smtClean="0"/>
              <a:pPr>
                <a:defRPr/>
              </a:pPr>
              <a:t>7/20/2015</a:t>
            </a:fld>
            <a:endParaRPr lang="en-IN"/>
          </a:p>
        </p:txBody>
      </p:sp>
      <p:sp>
        <p:nvSpPr>
          <p:cNvPr id="7" name="Footer Placeholder 6"/>
          <p:cNvSpPr>
            <a:spLocks noGrp="1"/>
          </p:cNvSpPr>
          <p:nvPr>
            <p:ph type="ftr" sz="quarter" idx="12"/>
          </p:nvPr>
        </p:nvSpPr>
        <p:spPr/>
        <p:txBody>
          <a:bodyPr/>
          <a:lstStyle/>
          <a:p>
            <a:pPr>
              <a:defRPr/>
            </a:pPr>
            <a:endParaRPr lang="en-IN"/>
          </a:p>
        </p:txBody>
      </p:sp>
    </p:spTree>
    <p:extLst>
      <p:ext uri="{BB962C8B-B14F-4D97-AF65-F5344CB8AC3E}">
        <p14:creationId xmlns:p14="http://schemas.microsoft.com/office/powerpoint/2010/main" val="1049653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BHARAT COLLEGE OF MANAGEMENT STUDIES, BADLAPUR.       BMS SEMESTER III</a:t>
            </a:r>
            <a:endParaRPr lang="en-IN"/>
          </a:p>
        </p:txBody>
      </p:sp>
      <p:sp>
        <p:nvSpPr>
          <p:cNvPr id="5" name="Date Placeholder 4"/>
          <p:cNvSpPr>
            <a:spLocks noGrp="1"/>
          </p:cNvSpPr>
          <p:nvPr>
            <p:ph type="dt" idx="11"/>
          </p:nvPr>
        </p:nvSpPr>
        <p:spPr/>
        <p:txBody>
          <a:bodyPr/>
          <a:lstStyle/>
          <a:p>
            <a:pPr>
              <a:defRPr/>
            </a:pPr>
            <a:fld id="{3077E777-6502-4D23-84BC-E45ACED1AD61}" type="datetimeFigureOut">
              <a:rPr lang="en-US"/>
              <a:pPr>
                <a:defRPr/>
              </a:pPr>
              <a:t>7/20/2015</a:t>
            </a:fld>
            <a:endParaRPr lang="en-IN"/>
          </a:p>
        </p:txBody>
      </p:sp>
      <p:sp>
        <p:nvSpPr>
          <p:cNvPr id="6" name="Footer Placeholder 5"/>
          <p:cNvSpPr>
            <a:spLocks noGrp="1"/>
          </p:cNvSpPr>
          <p:nvPr>
            <p:ph type="ftr" sz="quarter" idx="12"/>
          </p:nvPr>
        </p:nvSpPr>
        <p:spPr/>
        <p:txBody>
          <a:bodyPr/>
          <a:lstStyle/>
          <a:p>
            <a:pPr>
              <a:defRPr/>
            </a:pPr>
            <a:endParaRPr lang="en-IN"/>
          </a:p>
        </p:txBody>
      </p:sp>
      <p:sp>
        <p:nvSpPr>
          <p:cNvPr id="7" name="Slide Number Placeholder 6"/>
          <p:cNvSpPr>
            <a:spLocks noGrp="1"/>
          </p:cNvSpPr>
          <p:nvPr>
            <p:ph type="sldNum" sz="quarter" idx="13"/>
          </p:nvPr>
        </p:nvSpPr>
        <p:spPr/>
        <p:txBody>
          <a:bodyPr/>
          <a:lstStyle/>
          <a:p>
            <a:pPr>
              <a:defRPr/>
            </a:pPr>
            <a:fld id="{6AB1045C-DF30-4D2E-9E1D-F03845D31E71}" type="slidenum">
              <a:rPr lang="en-IN"/>
              <a:pPr>
                <a:defRPr/>
              </a:pPr>
              <a:t>2</a:t>
            </a:fld>
            <a:endParaRPr lang="en-IN"/>
          </a:p>
        </p:txBody>
      </p:sp>
    </p:spTree>
    <p:extLst>
      <p:ext uri="{BB962C8B-B14F-4D97-AF65-F5344CB8AC3E}">
        <p14:creationId xmlns:p14="http://schemas.microsoft.com/office/powerpoint/2010/main" val="731379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US" smtClean="0"/>
              <a:t>BHARAT COLLEGE OF MANAGEMENT STUDIES, BADLAPUR.       BMS SEMESTER III</a:t>
            </a:r>
            <a:endParaRPr lang="en-IN"/>
          </a:p>
        </p:txBody>
      </p:sp>
      <p:sp>
        <p:nvSpPr>
          <p:cNvPr id="5" name="Date Placeholder 4"/>
          <p:cNvSpPr>
            <a:spLocks noGrp="1"/>
          </p:cNvSpPr>
          <p:nvPr>
            <p:ph type="dt" idx="11"/>
          </p:nvPr>
        </p:nvSpPr>
        <p:spPr/>
        <p:txBody>
          <a:bodyPr/>
          <a:lstStyle/>
          <a:p>
            <a:pPr>
              <a:defRPr/>
            </a:pPr>
            <a:fld id="{3077E777-6502-4D23-84BC-E45ACED1AD61}" type="datetimeFigureOut">
              <a:rPr lang="en-US" smtClean="0"/>
              <a:pPr>
                <a:defRPr/>
              </a:pPr>
              <a:t>7/20/2015</a:t>
            </a:fld>
            <a:endParaRPr lang="en-IN"/>
          </a:p>
        </p:txBody>
      </p:sp>
      <p:sp>
        <p:nvSpPr>
          <p:cNvPr id="6" name="Footer Placeholder 5"/>
          <p:cNvSpPr>
            <a:spLocks noGrp="1"/>
          </p:cNvSpPr>
          <p:nvPr>
            <p:ph type="ftr" sz="quarter" idx="12"/>
          </p:nvPr>
        </p:nvSpPr>
        <p:spPr/>
        <p:txBody>
          <a:bodyPr/>
          <a:lstStyle/>
          <a:p>
            <a:pPr>
              <a:defRPr/>
            </a:pPr>
            <a:endParaRPr lang="en-IN"/>
          </a:p>
        </p:txBody>
      </p:sp>
      <p:sp>
        <p:nvSpPr>
          <p:cNvPr id="7" name="Slide Number Placeholder 6"/>
          <p:cNvSpPr>
            <a:spLocks noGrp="1"/>
          </p:cNvSpPr>
          <p:nvPr>
            <p:ph type="sldNum" sz="quarter" idx="13"/>
          </p:nvPr>
        </p:nvSpPr>
        <p:spPr/>
        <p:txBody>
          <a:bodyPr/>
          <a:lstStyle/>
          <a:p>
            <a:pPr>
              <a:defRPr/>
            </a:pPr>
            <a:fld id="{6AB1045C-DF30-4D2E-9E1D-F03845D31E71}" type="slidenum">
              <a:rPr lang="en-IN" smtClean="0"/>
              <a:pPr>
                <a:defRPr/>
              </a:pPr>
              <a:t>3</a:t>
            </a:fld>
            <a:endParaRPr lang="en-IN"/>
          </a:p>
        </p:txBody>
      </p:sp>
    </p:spTree>
    <p:extLst>
      <p:ext uri="{BB962C8B-B14F-4D97-AF65-F5344CB8AC3E}">
        <p14:creationId xmlns:p14="http://schemas.microsoft.com/office/powerpoint/2010/main" val="2335031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BHARAT COLLEGE OF MANAGEMENT STUDIES, BADLAPUR.       BMS SEMESTER III</a:t>
            </a:r>
            <a:endParaRPr lang="en-IN"/>
          </a:p>
        </p:txBody>
      </p:sp>
      <p:sp>
        <p:nvSpPr>
          <p:cNvPr id="5" name="Date Placeholder 4"/>
          <p:cNvSpPr>
            <a:spLocks noGrp="1"/>
          </p:cNvSpPr>
          <p:nvPr>
            <p:ph type="dt" idx="11"/>
          </p:nvPr>
        </p:nvSpPr>
        <p:spPr/>
        <p:txBody>
          <a:bodyPr/>
          <a:lstStyle/>
          <a:p>
            <a:pPr>
              <a:defRPr/>
            </a:pPr>
            <a:fld id="{3077E777-6502-4D23-84BC-E45ACED1AD61}" type="datetimeFigureOut">
              <a:rPr lang="en-US"/>
              <a:pPr>
                <a:defRPr/>
              </a:pPr>
              <a:t>7/20/2015</a:t>
            </a:fld>
            <a:endParaRPr lang="en-IN"/>
          </a:p>
        </p:txBody>
      </p:sp>
      <p:sp>
        <p:nvSpPr>
          <p:cNvPr id="6" name="Footer Placeholder 5"/>
          <p:cNvSpPr>
            <a:spLocks noGrp="1"/>
          </p:cNvSpPr>
          <p:nvPr>
            <p:ph type="ftr" sz="quarter" idx="12"/>
          </p:nvPr>
        </p:nvSpPr>
        <p:spPr/>
        <p:txBody>
          <a:bodyPr/>
          <a:lstStyle/>
          <a:p>
            <a:pPr>
              <a:defRPr/>
            </a:pPr>
            <a:endParaRPr lang="en-IN"/>
          </a:p>
        </p:txBody>
      </p:sp>
      <p:sp>
        <p:nvSpPr>
          <p:cNvPr id="7" name="Slide Number Placeholder 6"/>
          <p:cNvSpPr>
            <a:spLocks noGrp="1"/>
          </p:cNvSpPr>
          <p:nvPr>
            <p:ph type="sldNum" sz="quarter" idx="13"/>
          </p:nvPr>
        </p:nvSpPr>
        <p:spPr/>
        <p:txBody>
          <a:bodyPr/>
          <a:lstStyle/>
          <a:p>
            <a:pPr>
              <a:defRPr/>
            </a:pPr>
            <a:fld id="{6AB1045C-DF30-4D2E-9E1D-F03845D31E71}" type="slidenum">
              <a:rPr lang="en-IN"/>
              <a:pPr>
                <a:defRPr/>
              </a:pPr>
              <a:t>4</a:t>
            </a:fld>
            <a:endParaRPr lang="en-IN"/>
          </a:p>
        </p:txBody>
      </p:sp>
    </p:spTree>
    <p:extLst>
      <p:ext uri="{BB962C8B-B14F-4D97-AF65-F5344CB8AC3E}">
        <p14:creationId xmlns:p14="http://schemas.microsoft.com/office/powerpoint/2010/main" val="1387450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BHARAT COLLEGE OF MANAGEMENT STUDIES, BADLAPUR.       BMS SEMESTER III</a:t>
            </a:r>
            <a:endParaRPr lang="en-IN"/>
          </a:p>
        </p:txBody>
      </p:sp>
      <p:sp>
        <p:nvSpPr>
          <p:cNvPr id="5" name="Date Placeholder 4"/>
          <p:cNvSpPr>
            <a:spLocks noGrp="1"/>
          </p:cNvSpPr>
          <p:nvPr>
            <p:ph type="dt" idx="11"/>
          </p:nvPr>
        </p:nvSpPr>
        <p:spPr/>
        <p:txBody>
          <a:bodyPr/>
          <a:lstStyle/>
          <a:p>
            <a:pPr>
              <a:defRPr/>
            </a:pPr>
            <a:fld id="{3077E777-6502-4D23-84BC-E45ACED1AD61}" type="datetimeFigureOut">
              <a:rPr lang="en-US"/>
              <a:pPr>
                <a:defRPr/>
              </a:pPr>
              <a:t>7/20/2015</a:t>
            </a:fld>
            <a:endParaRPr lang="en-IN"/>
          </a:p>
        </p:txBody>
      </p:sp>
      <p:sp>
        <p:nvSpPr>
          <p:cNvPr id="6" name="Footer Placeholder 5"/>
          <p:cNvSpPr>
            <a:spLocks noGrp="1"/>
          </p:cNvSpPr>
          <p:nvPr>
            <p:ph type="ftr" sz="quarter" idx="12"/>
          </p:nvPr>
        </p:nvSpPr>
        <p:spPr/>
        <p:txBody>
          <a:bodyPr/>
          <a:lstStyle/>
          <a:p>
            <a:pPr>
              <a:defRPr/>
            </a:pPr>
            <a:endParaRPr lang="en-IN"/>
          </a:p>
        </p:txBody>
      </p:sp>
      <p:sp>
        <p:nvSpPr>
          <p:cNvPr id="7" name="Slide Number Placeholder 6"/>
          <p:cNvSpPr>
            <a:spLocks noGrp="1"/>
          </p:cNvSpPr>
          <p:nvPr>
            <p:ph type="sldNum" sz="quarter" idx="13"/>
          </p:nvPr>
        </p:nvSpPr>
        <p:spPr/>
        <p:txBody>
          <a:bodyPr/>
          <a:lstStyle/>
          <a:p>
            <a:pPr>
              <a:defRPr/>
            </a:pPr>
            <a:fld id="{6AB1045C-DF30-4D2E-9E1D-F03845D31E71}" type="slidenum">
              <a:rPr lang="en-IN"/>
              <a:pPr>
                <a:defRPr/>
              </a:pPr>
              <a:t>10</a:t>
            </a:fld>
            <a:endParaRPr lang="en-IN"/>
          </a:p>
        </p:txBody>
      </p:sp>
    </p:spTree>
    <p:extLst>
      <p:ext uri="{BB962C8B-B14F-4D97-AF65-F5344CB8AC3E}">
        <p14:creationId xmlns:p14="http://schemas.microsoft.com/office/powerpoint/2010/main" val="3273604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BHARAT COLLEGE OF MANAGEMENT STUDIES, BADLAPUR.       BMS SEMESTER III</a:t>
            </a:r>
            <a:endParaRPr lang="en-IN"/>
          </a:p>
        </p:txBody>
      </p:sp>
      <p:sp>
        <p:nvSpPr>
          <p:cNvPr id="5" name="Date Placeholder 4"/>
          <p:cNvSpPr>
            <a:spLocks noGrp="1"/>
          </p:cNvSpPr>
          <p:nvPr>
            <p:ph type="dt" idx="11"/>
          </p:nvPr>
        </p:nvSpPr>
        <p:spPr/>
        <p:txBody>
          <a:bodyPr/>
          <a:lstStyle/>
          <a:p>
            <a:pPr>
              <a:defRPr/>
            </a:pPr>
            <a:fld id="{3077E777-6502-4D23-84BC-E45ACED1AD61}" type="datetimeFigureOut">
              <a:rPr lang="en-US"/>
              <a:pPr>
                <a:defRPr/>
              </a:pPr>
              <a:t>7/20/2015</a:t>
            </a:fld>
            <a:endParaRPr lang="en-IN"/>
          </a:p>
        </p:txBody>
      </p:sp>
      <p:sp>
        <p:nvSpPr>
          <p:cNvPr id="6" name="Footer Placeholder 5"/>
          <p:cNvSpPr>
            <a:spLocks noGrp="1"/>
          </p:cNvSpPr>
          <p:nvPr>
            <p:ph type="ftr" sz="quarter" idx="12"/>
          </p:nvPr>
        </p:nvSpPr>
        <p:spPr/>
        <p:txBody>
          <a:bodyPr/>
          <a:lstStyle/>
          <a:p>
            <a:pPr>
              <a:defRPr/>
            </a:pPr>
            <a:endParaRPr lang="en-IN"/>
          </a:p>
        </p:txBody>
      </p:sp>
      <p:sp>
        <p:nvSpPr>
          <p:cNvPr id="7" name="Slide Number Placeholder 6"/>
          <p:cNvSpPr>
            <a:spLocks noGrp="1"/>
          </p:cNvSpPr>
          <p:nvPr>
            <p:ph type="sldNum" sz="quarter" idx="13"/>
          </p:nvPr>
        </p:nvSpPr>
        <p:spPr/>
        <p:txBody>
          <a:bodyPr/>
          <a:lstStyle/>
          <a:p>
            <a:pPr>
              <a:defRPr/>
            </a:pPr>
            <a:fld id="{6AB1045C-DF30-4D2E-9E1D-F03845D31E71}" type="slidenum">
              <a:rPr lang="en-IN"/>
              <a:pPr>
                <a:defRPr/>
              </a:pPr>
              <a:t>11</a:t>
            </a:fld>
            <a:endParaRPr lang="en-IN"/>
          </a:p>
        </p:txBody>
      </p:sp>
    </p:spTree>
    <p:extLst>
      <p:ext uri="{BB962C8B-B14F-4D97-AF65-F5344CB8AC3E}">
        <p14:creationId xmlns:p14="http://schemas.microsoft.com/office/powerpoint/2010/main" val="814690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BHARAT COLLEGE OF MANAGEMENT STUDIES, BADLAPUR.       BMS SEMESTER III</a:t>
            </a:r>
            <a:endParaRPr lang="en-IN"/>
          </a:p>
        </p:txBody>
      </p:sp>
      <p:sp>
        <p:nvSpPr>
          <p:cNvPr id="5" name="Date Placeholder 4"/>
          <p:cNvSpPr>
            <a:spLocks noGrp="1"/>
          </p:cNvSpPr>
          <p:nvPr>
            <p:ph type="dt" idx="11"/>
          </p:nvPr>
        </p:nvSpPr>
        <p:spPr/>
        <p:txBody>
          <a:bodyPr/>
          <a:lstStyle/>
          <a:p>
            <a:pPr>
              <a:defRPr/>
            </a:pPr>
            <a:fld id="{3077E777-6502-4D23-84BC-E45ACED1AD61}" type="datetimeFigureOut">
              <a:rPr lang="en-US"/>
              <a:pPr>
                <a:defRPr/>
              </a:pPr>
              <a:t>7/20/2015</a:t>
            </a:fld>
            <a:endParaRPr lang="en-IN"/>
          </a:p>
        </p:txBody>
      </p:sp>
      <p:sp>
        <p:nvSpPr>
          <p:cNvPr id="6" name="Footer Placeholder 5"/>
          <p:cNvSpPr>
            <a:spLocks noGrp="1"/>
          </p:cNvSpPr>
          <p:nvPr>
            <p:ph type="ftr" sz="quarter" idx="12"/>
          </p:nvPr>
        </p:nvSpPr>
        <p:spPr/>
        <p:txBody>
          <a:bodyPr/>
          <a:lstStyle/>
          <a:p>
            <a:pPr>
              <a:defRPr/>
            </a:pPr>
            <a:endParaRPr lang="en-IN"/>
          </a:p>
        </p:txBody>
      </p:sp>
      <p:sp>
        <p:nvSpPr>
          <p:cNvPr id="7" name="Slide Number Placeholder 6"/>
          <p:cNvSpPr>
            <a:spLocks noGrp="1"/>
          </p:cNvSpPr>
          <p:nvPr>
            <p:ph type="sldNum" sz="quarter" idx="13"/>
          </p:nvPr>
        </p:nvSpPr>
        <p:spPr/>
        <p:txBody>
          <a:bodyPr/>
          <a:lstStyle/>
          <a:p>
            <a:pPr>
              <a:defRPr/>
            </a:pPr>
            <a:fld id="{6AB1045C-DF30-4D2E-9E1D-F03845D31E71}" type="slidenum">
              <a:rPr lang="en-IN"/>
              <a:pPr>
                <a:defRPr/>
              </a:pPr>
              <a:t>12</a:t>
            </a:fld>
            <a:endParaRPr lang="en-IN"/>
          </a:p>
        </p:txBody>
      </p:sp>
    </p:spTree>
    <p:extLst>
      <p:ext uri="{BB962C8B-B14F-4D97-AF65-F5344CB8AC3E}">
        <p14:creationId xmlns:p14="http://schemas.microsoft.com/office/powerpoint/2010/main" val="1914153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smtClean="0"/>
              <a:t>BHARAT COLLEGE OF MANAGEMENT STUDIES, BADLAPUR.       BMS SEMESTER III</a:t>
            </a:r>
            <a:endParaRPr lang="en-IN"/>
          </a:p>
        </p:txBody>
      </p:sp>
      <p:sp>
        <p:nvSpPr>
          <p:cNvPr id="5" name="Date Placeholder 4"/>
          <p:cNvSpPr>
            <a:spLocks noGrp="1"/>
          </p:cNvSpPr>
          <p:nvPr>
            <p:ph type="dt" idx="11"/>
          </p:nvPr>
        </p:nvSpPr>
        <p:spPr/>
        <p:txBody>
          <a:bodyPr/>
          <a:lstStyle/>
          <a:p>
            <a:pPr>
              <a:defRPr/>
            </a:pPr>
            <a:fld id="{3077E777-6502-4D23-84BC-E45ACED1AD61}" type="datetimeFigureOut">
              <a:rPr lang="en-US"/>
              <a:pPr>
                <a:defRPr/>
              </a:pPr>
              <a:t>7/20/2015</a:t>
            </a:fld>
            <a:endParaRPr lang="en-IN"/>
          </a:p>
        </p:txBody>
      </p:sp>
      <p:sp>
        <p:nvSpPr>
          <p:cNvPr id="6" name="Footer Placeholder 5"/>
          <p:cNvSpPr>
            <a:spLocks noGrp="1"/>
          </p:cNvSpPr>
          <p:nvPr>
            <p:ph type="ftr" sz="quarter" idx="12"/>
          </p:nvPr>
        </p:nvSpPr>
        <p:spPr/>
        <p:txBody>
          <a:bodyPr/>
          <a:lstStyle/>
          <a:p>
            <a:pPr>
              <a:defRPr/>
            </a:pPr>
            <a:endParaRPr lang="en-IN"/>
          </a:p>
        </p:txBody>
      </p:sp>
      <p:sp>
        <p:nvSpPr>
          <p:cNvPr id="7" name="Slide Number Placeholder 6"/>
          <p:cNvSpPr>
            <a:spLocks noGrp="1"/>
          </p:cNvSpPr>
          <p:nvPr>
            <p:ph type="sldNum" sz="quarter" idx="13"/>
          </p:nvPr>
        </p:nvSpPr>
        <p:spPr/>
        <p:txBody>
          <a:bodyPr/>
          <a:lstStyle/>
          <a:p>
            <a:pPr>
              <a:defRPr/>
            </a:pPr>
            <a:fld id="{6AB1045C-DF30-4D2E-9E1D-F03845D31E71}" type="slidenum">
              <a:rPr lang="en-IN"/>
              <a:pPr>
                <a:defRPr/>
              </a:pPr>
              <a:t>14</a:t>
            </a:fld>
            <a:endParaRPr lang="en-IN"/>
          </a:p>
        </p:txBody>
      </p:sp>
    </p:spTree>
    <p:extLst>
      <p:ext uri="{BB962C8B-B14F-4D97-AF65-F5344CB8AC3E}">
        <p14:creationId xmlns:p14="http://schemas.microsoft.com/office/powerpoint/2010/main" val="1492828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pPr>
              <a:defRPr/>
            </a:pPr>
            <a:fld id="{A5A26E92-C3BE-4765-8E02-A6C6321E49F2}" type="datetime1">
              <a:rPr lang="en-US" smtClean="0"/>
              <a:pPr>
                <a:defRPr/>
              </a:pPr>
              <a:t>7/20/2015</a:t>
            </a:fld>
            <a:endParaRPr lang="en-IN"/>
          </a:p>
        </p:txBody>
      </p:sp>
      <p:sp>
        <p:nvSpPr>
          <p:cNvPr id="2" name="Footer Placeholder 1"/>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15" name="Slide Number Placeholder 14"/>
          <p:cNvSpPr>
            <a:spLocks noGrp="1"/>
          </p:cNvSpPr>
          <p:nvPr>
            <p:ph type="sldNum" sz="quarter" idx="12"/>
          </p:nvPr>
        </p:nvSpPr>
        <p:spPr>
          <a:xfrm>
            <a:off x="8229600" y="6473952"/>
            <a:ext cx="758952" cy="246888"/>
          </a:xfrm>
        </p:spPr>
        <p:txBody>
          <a:bodyPr/>
          <a:lstStyle/>
          <a:p>
            <a:pPr>
              <a:defRPr/>
            </a:pPr>
            <a:fld id="{049A1F3C-DCF5-4235-A3DF-3632824E460B}" type="slidenum">
              <a:rPr lang="en-IN" smtClean="0"/>
              <a:pPr>
                <a:defRPr/>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D71DE54F-7260-4F2A-BACA-0E827D8A55EC}" type="datetime1">
              <a:rPr lang="en-US" smtClean="0"/>
              <a:pPr>
                <a:defRPr/>
              </a:pPr>
              <a:t>7/20/2015</a:t>
            </a:fld>
            <a:endParaRPr lang="en-IN"/>
          </a:p>
        </p:txBody>
      </p:sp>
      <p:sp>
        <p:nvSpPr>
          <p:cNvPr id="5" name="Footer Placeholder 4"/>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6" name="Slide Number Placeholder 5"/>
          <p:cNvSpPr>
            <a:spLocks noGrp="1"/>
          </p:cNvSpPr>
          <p:nvPr>
            <p:ph type="sldNum" sz="quarter" idx="12"/>
          </p:nvPr>
        </p:nvSpPr>
        <p:spPr/>
        <p:txBody>
          <a:bodyPr/>
          <a:lstStyle/>
          <a:p>
            <a:pPr>
              <a:defRPr/>
            </a:pPr>
            <a:fld id="{FE42B409-4D55-4B80-A29E-BDD872E7AEEE}" type="slidenum">
              <a:rPr lang="en-IN" smtClean="0"/>
              <a:pPr>
                <a:defRPr/>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4019602F-0BE0-4135-B7E1-EEDE3AD78111}" type="datetime1">
              <a:rPr lang="en-US" smtClean="0"/>
              <a:pPr>
                <a:defRPr/>
              </a:pPr>
              <a:t>7/20/2015</a:t>
            </a:fld>
            <a:endParaRPr lang="en-IN"/>
          </a:p>
        </p:txBody>
      </p:sp>
      <p:sp>
        <p:nvSpPr>
          <p:cNvPr id="5" name="Footer Placeholder 4"/>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6" name="Slide Number Placeholder 5"/>
          <p:cNvSpPr>
            <a:spLocks noGrp="1"/>
          </p:cNvSpPr>
          <p:nvPr>
            <p:ph type="sldNum" sz="quarter" idx="12"/>
          </p:nvPr>
        </p:nvSpPr>
        <p:spPr/>
        <p:txBody>
          <a:bodyPr/>
          <a:lstStyle/>
          <a:p>
            <a:pPr>
              <a:defRPr/>
            </a:pPr>
            <a:fld id="{12427C57-1E27-4EE9-96C4-22564AD7C1B2}" type="slidenum">
              <a:rPr lang="en-IN" smtClean="0"/>
              <a:pPr>
                <a:defRPr/>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a:defRPr/>
            </a:pPr>
            <a:fld id="{E1EF9CB2-4292-4096-BBE1-723E98239F47}" type="datetime1">
              <a:rPr lang="en-US" smtClean="0"/>
              <a:pPr>
                <a:defRPr/>
              </a:pPr>
              <a:t>7/20/2015</a:t>
            </a:fld>
            <a:endParaRPr lang="en-IN"/>
          </a:p>
        </p:txBody>
      </p:sp>
      <p:sp>
        <p:nvSpPr>
          <p:cNvPr id="19" name="Footer Placeholder 18"/>
          <p:cNvSpPr>
            <a:spLocks noGrp="1"/>
          </p:cNvSpPr>
          <p:nvPr>
            <p:ph type="ftr" sz="quarter" idx="11"/>
          </p:nvPr>
        </p:nvSpPr>
        <p:spPr>
          <a:xfrm>
            <a:off x="3581400" y="76200"/>
            <a:ext cx="2895600" cy="288925"/>
          </a:xfrm>
        </p:spPr>
        <p:txBody>
          <a:bodyPr/>
          <a:lstStyle/>
          <a:p>
            <a:pPr>
              <a:defRPr/>
            </a:pPr>
            <a:r>
              <a:rPr lang="en-US" smtClean="0"/>
              <a:t>BHARAT COLLEGE OF MANAGEMENT STUDIES, BADLAPURProf. Vijay Birajdar                vj.brajdar@outlook.com</a:t>
            </a:r>
            <a:endParaRPr lang="en-IN"/>
          </a:p>
        </p:txBody>
      </p:sp>
      <p:sp>
        <p:nvSpPr>
          <p:cNvPr id="16" name="Slide Number Placeholder 15"/>
          <p:cNvSpPr>
            <a:spLocks noGrp="1"/>
          </p:cNvSpPr>
          <p:nvPr>
            <p:ph type="sldNum" sz="quarter" idx="12"/>
          </p:nvPr>
        </p:nvSpPr>
        <p:spPr>
          <a:xfrm>
            <a:off x="8229600" y="6473952"/>
            <a:ext cx="758952" cy="246888"/>
          </a:xfrm>
        </p:spPr>
        <p:txBody>
          <a:bodyPr/>
          <a:lstStyle/>
          <a:p>
            <a:pPr>
              <a:defRPr/>
            </a:pPr>
            <a:fld id="{2B420484-31B6-4642-AEC6-1F4458D52AC7}" type="slidenum">
              <a:rPr lang="en-IN" smtClean="0"/>
              <a:pPr>
                <a:defRPr/>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pPr>
              <a:defRPr/>
            </a:pPr>
            <a:fld id="{A05A41B6-9871-4707-933D-0D497140F3A4}" type="datetime1">
              <a:rPr lang="en-US" smtClean="0"/>
              <a:pPr>
                <a:defRPr/>
              </a:pPr>
              <a:t>7/20/2015</a:t>
            </a:fld>
            <a:endParaRPr lang="en-IN"/>
          </a:p>
        </p:txBody>
      </p:sp>
      <p:sp>
        <p:nvSpPr>
          <p:cNvPr id="11" name="Footer Placeholder 10"/>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16" name="Slide Number Placeholder 15"/>
          <p:cNvSpPr>
            <a:spLocks noGrp="1"/>
          </p:cNvSpPr>
          <p:nvPr>
            <p:ph type="sldNum" sz="quarter" idx="12"/>
          </p:nvPr>
        </p:nvSpPr>
        <p:spPr/>
        <p:txBody>
          <a:bodyPr/>
          <a:lstStyle/>
          <a:p>
            <a:pPr>
              <a:defRPr/>
            </a:pPr>
            <a:fld id="{CA2DB199-D20A-491C-A398-77071DC8CCBD}" type="slidenum">
              <a:rPr lang="en-IN" smtClean="0"/>
              <a:pPr>
                <a:defRPr/>
              </a:pPr>
              <a:t>‹#›</a:t>
            </a:fld>
            <a:endParaRPr lang="en-IN"/>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pPr>
              <a:defRPr/>
            </a:pPr>
            <a:fld id="{7A9A9DE5-FDC3-41FC-AE41-DC265908F664}" type="datetime1">
              <a:rPr lang="en-US" smtClean="0"/>
              <a:pPr>
                <a:defRPr/>
              </a:pPr>
              <a:t>7/20/2015</a:t>
            </a:fld>
            <a:endParaRPr lang="en-IN"/>
          </a:p>
        </p:txBody>
      </p:sp>
      <p:sp>
        <p:nvSpPr>
          <p:cNvPr id="10" name="Footer Placeholder 9"/>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31" name="Slide Number Placeholder 30"/>
          <p:cNvSpPr>
            <a:spLocks noGrp="1"/>
          </p:cNvSpPr>
          <p:nvPr>
            <p:ph type="sldNum" sz="quarter" idx="12"/>
          </p:nvPr>
        </p:nvSpPr>
        <p:spPr/>
        <p:txBody>
          <a:bodyPr/>
          <a:lstStyle/>
          <a:p>
            <a:pPr>
              <a:defRPr/>
            </a:pPr>
            <a:fld id="{B0D7BADF-315B-45BC-A6BE-F7BAA198CEA9}" type="slidenum">
              <a:rPr lang="en-IN" smtClean="0"/>
              <a:pPr>
                <a:defRPr/>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pPr>
              <a:defRPr/>
            </a:pPr>
            <a:fld id="{9CD467E7-46AC-48BA-8B69-E22E97634761}" type="datetime1">
              <a:rPr lang="en-US" smtClean="0"/>
              <a:pPr>
                <a:defRPr/>
              </a:pPr>
              <a:t>7/20/2015</a:t>
            </a:fld>
            <a:endParaRPr lang="en-IN"/>
          </a:p>
        </p:txBody>
      </p:sp>
      <p:sp>
        <p:nvSpPr>
          <p:cNvPr id="6" name="Footer Placeholder 5"/>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7" name="Slide Number Placeholder 6"/>
          <p:cNvSpPr>
            <a:spLocks noGrp="1"/>
          </p:cNvSpPr>
          <p:nvPr>
            <p:ph type="sldNum" sz="quarter" idx="12"/>
          </p:nvPr>
        </p:nvSpPr>
        <p:spPr>
          <a:xfrm>
            <a:off x="8229600" y="6477000"/>
            <a:ext cx="762000" cy="246888"/>
          </a:xfrm>
        </p:spPr>
        <p:txBody>
          <a:bodyPr/>
          <a:lstStyle/>
          <a:p>
            <a:pPr>
              <a:defRPr/>
            </a:pPr>
            <a:fld id="{7BA93C4E-54FE-4218-8DDE-23931F52A5C2}" type="slidenum">
              <a:rPr lang="en-IN" smtClean="0"/>
              <a:pPr>
                <a:defRPr/>
              </a:pPr>
              <a:t>‹#›</a:t>
            </a:fld>
            <a:endParaRPr lang="en-IN"/>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a:defRPr/>
            </a:pPr>
            <a:fld id="{8A3927E4-0038-4B2E-AA7C-3BD4B40855E6}" type="datetime1">
              <a:rPr lang="en-US" smtClean="0"/>
              <a:pPr>
                <a:defRPr/>
              </a:pPr>
              <a:t>7/20/2015</a:t>
            </a:fld>
            <a:endParaRPr lang="en-IN"/>
          </a:p>
        </p:txBody>
      </p:sp>
      <p:sp>
        <p:nvSpPr>
          <p:cNvPr id="21" name="Footer Placeholder 20"/>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6" name="Slide Number Placeholder 5"/>
          <p:cNvSpPr>
            <a:spLocks noGrp="1"/>
          </p:cNvSpPr>
          <p:nvPr>
            <p:ph type="sldNum" sz="quarter" idx="12"/>
          </p:nvPr>
        </p:nvSpPr>
        <p:spPr/>
        <p:txBody>
          <a:bodyPr/>
          <a:lstStyle/>
          <a:p>
            <a:pPr>
              <a:defRPr/>
            </a:pPr>
            <a:fld id="{FFB07F59-973E-498E-8519-EA62653CD076}" type="slidenum">
              <a:rPr lang="en-IN" smtClean="0"/>
              <a:pPr>
                <a:defRPr/>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7A24F9BE-4ECB-437C-BA0B-9F456BC2D93D}" type="datetime1">
              <a:rPr lang="en-US" smtClean="0"/>
              <a:pPr>
                <a:defRPr/>
              </a:pPr>
              <a:t>7/20/2015</a:t>
            </a:fld>
            <a:endParaRPr lang="en-IN"/>
          </a:p>
        </p:txBody>
      </p:sp>
      <p:sp>
        <p:nvSpPr>
          <p:cNvPr id="24" name="Footer Placeholder 23"/>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7" name="Slide Number Placeholder 6"/>
          <p:cNvSpPr>
            <a:spLocks noGrp="1"/>
          </p:cNvSpPr>
          <p:nvPr>
            <p:ph type="sldNum" sz="quarter" idx="12"/>
          </p:nvPr>
        </p:nvSpPr>
        <p:spPr/>
        <p:txBody>
          <a:bodyPr/>
          <a:lstStyle/>
          <a:p>
            <a:pPr>
              <a:defRPr/>
            </a:pPr>
            <a:fld id="{5CC16656-FA37-44F0-954F-9B2167C877CD}" type="slidenum">
              <a:rPr lang="en-IN" smtClean="0"/>
              <a:pPr>
                <a:defRPr/>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a:defRPr/>
            </a:pPr>
            <a:fld id="{FB8BFEEA-2052-4609-B390-D1AB65D8C5AE}" type="datetime1">
              <a:rPr lang="en-US" smtClean="0"/>
              <a:pPr>
                <a:defRPr/>
              </a:pPr>
              <a:t>7/20/2015</a:t>
            </a:fld>
            <a:endParaRPr lang="en-IN"/>
          </a:p>
        </p:txBody>
      </p:sp>
      <p:sp>
        <p:nvSpPr>
          <p:cNvPr id="29" name="Footer Placeholder 28"/>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7" name="Slide Number Placeholder 6"/>
          <p:cNvSpPr>
            <a:spLocks noGrp="1"/>
          </p:cNvSpPr>
          <p:nvPr>
            <p:ph type="sldNum" sz="quarter" idx="12"/>
          </p:nvPr>
        </p:nvSpPr>
        <p:spPr/>
        <p:txBody>
          <a:bodyPr/>
          <a:lstStyle/>
          <a:p>
            <a:pPr>
              <a:defRPr/>
            </a:pPr>
            <a:fld id="{A756F78B-E6E1-49AC-A211-EF614CA8D930}" type="slidenum">
              <a:rPr lang="en-IN" smtClean="0"/>
              <a:pPr>
                <a:defRPr/>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pPr>
              <a:defRPr/>
            </a:pPr>
            <a:fld id="{39582726-E91E-4DE5-AB97-9DCC56CA0FE8}" type="datetime1">
              <a:rPr lang="en-US" smtClean="0"/>
              <a:pPr>
                <a:defRPr/>
              </a:pPr>
              <a:t>7/20/2015</a:t>
            </a:fld>
            <a:endParaRPr lang="en-IN"/>
          </a:p>
        </p:txBody>
      </p:sp>
      <p:sp>
        <p:nvSpPr>
          <p:cNvPr id="5" name="Footer Placeholder 4"/>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31" name="Slide Number Placeholder 30"/>
          <p:cNvSpPr>
            <a:spLocks noGrp="1"/>
          </p:cNvSpPr>
          <p:nvPr>
            <p:ph type="sldNum" sz="quarter" idx="12"/>
          </p:nvPr>
        </p:nvSpPr>
        <p:spPr/>
        <p:txBody>
          <a:bodyPr/>
          <a:lstStyle/>
          <a:p>
            <a:pPr>
              <a:defRPr/>
            </a:pPr>
            <a:fld id="{A52FFF70-CB1C-4F57-8D4D-663F5F08EACA}" type="slidenum">
              <a:rPr lang="en-IN" smtClean="0"/>
              <a:pPr>
                <a:defRPr/>
              </a:pPr>
              <a:t>‹#›</a:t>
            </a:fld>
            <a:endParaRPr lang="en-IN"/>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fld id="{43DABC57-3867-4955-90B8-EA767DEA0BE2}" type="datetime1">
              <a:rPr lang="en-US" smtClean="0"/>
              <a:pPr>
                <a:defRPr/>
              </a:pPr>
              <a:t>7/20/2015</a:t>
            </a:fld>
            <a:endParaRPr lang="en-IN"/>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r>
              <a:rPr lang="en-US" smtClean="0"/>
              <a:t>BHARAT COLLEGE OF MANAGEMENT STUDIES, BADLAPURProf. Vijay Birajdar                vj.brajdar@outlook.com</a:t>
            </a:r>
            <a:endParaRPr lang="en-IN"/>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FB337BEA-299F-4F74-8D45-FE8AE72DC6B6}" type="slidenum">
              <a:rPr lang="en-IN" smtClean="0"/>
              <a:pPr>
                <a:defRPr/>
              </a:pPr>
              <a:t>‹#›</a:t>
            </a:fld>
            <a:endParaRPr lang="en-IN"/>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hyperlink" Target="http://www.1000ventures.com/business_guide/value_creation_sustainable.html"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n.wikipedia.org/wiki/Depreciation" TargetMode="Externa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hyperlink" Target="https://en.wikipedia.org/wiki/Debt_finance"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Bharat%20College%20(Strategic%20Management)/Axis%20Bank%20recasts%20business%20into%20four%20strategic%20units%20-%20timesofindia-economictimes.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businessnewsdaily.com/3882-vision-statement.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Bharat%20College%20(Strategic%20Management)/Tata%20Power%20&#8211;%20Vision%20&amp;%20Mission%20_%20CSR%20&amp;%20Sustainability%20Initiatives.html" TargetMode="External"/><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28596" y="642938"/>
            <a:ext cx="8143932" cy="4995862"/>
          </a:xfrm>
        </p:spPr>
        <p:txBody>
          <a:bodyPr rtlCol="0">
            <a:normAutofit/>
          </a:bodyPr>
          <a:lstStyle/>
          <a:p>
            <a:pPr algn="ctr" eaLnBrk="1" fontAlgn="auto" hangingPunct="1">
              <a:spcAft>
                <a:spcPts val="0"/>
              </a:spcAft>
              <a:buFont typeface="Arial" pitchFamily="34" charset="0"/>
              <a:buNone/>
              <a:defRPr/>
            </a:pPr>
            <a:r>
              <a:rPr lang="en-US" b="1" dirty="0" smtClean="0"/>
              <a:t>BMS III SEMESTER</a:t>
            </a:r>
            <a:endParaRPr lang="en-IN" b="1" dirty="0" smtClean="0"/>
          </a:p>
          <a:p>
            <a:pPr algn="ctr" eaLnBrk="1" fontAlgn="auto" hangingPunct="1">
              <a:spcAft>
                <a:spcPts val="0"/>
              </a:spcAft>
              <a:buFont typeface="Arial" pitchFamily="34" charset="0"/>
              <a:buNone/>
              <a:defRPr/>
            </a:pPr>
            <a:r>
              <a:rPr lang="en-US" b="1" dirty="0" smtClean="0">
                <a:solidFill>
                  <a:srgbClr val="7030A0"/>
                </a:solidFill>
              </a:rPr>
              <a:t> </a:t>
            </a:r>
            <a:r>
              <a:rPr lang="en-US" dirty="0" smtClean="0">
                <a:solidFill>
                  <a:srgbClr val="7030A0"/>
                </a:solidFill>
              </a:rPr>
              <a:t>University Examination 75 Marks</a:t>
            </a:r>
          </a:p>
          <a:p>
            <a:pPr algn="ctr" eaLnBrk="1" fontAlgn="auto" hangingPunct="1">
              <a:spcAft>
                <a:spcPts val="0"/>
              </a:spcAft>
              <a:buFont typeface="Arial" pitchFamily="34" charset="0"/>
              <a:buNone/>
              <a:defRPr/>
            </a:pPr>
            <a:r>
              <a:rPr lang="en-US" sz="2600" dirty="0" smtClean="0"/>
              <a:t>Descriptive 60; Case 15</a:t>
            </a:r>
            <a:endParaRPr lang="en-IN" sz="2600" dirty="0" smtClean="0"/>
          </a:p>
          <a:p>
            <a:pPr algn="ctr" eaLnBrk="1" fontAlgn="auto" hangingPunct="1">
              <a:spcAft>
                <a:spcPts val="0"/>
              </a:spcAft>
              <a:buFont typeface="Arial" pitchFamily="34" charset="0"/>
              <a:buNone/>
              <a:defRPr/>
            </a:pPr>
            <a:r>
              <a:rPr lang="en-US" dirty="0" smtClean="0">
                <a:solidFill>
                  <a:srgbClr val="7030A0"/>
                </a:solidFill>
              </a:rPr>
              <a:t>Internal Assessment 50 Marks</a:t>
            </a:r>
          </a:p>
          <a:p>
            <a:pPr algn="ctr" eaLnBrk="1" fontAlgn="auto" hangingPunct="1">
              <a:spcAft>
                <a:spcPts val="0"/>
              </a:spcAft>
              <a:buFont typeface="Arial" pitchFamily="34" charset="0"/>
              <a:buNone/>
              <a:defRPr/>
            </a:pPr>
            <a:r>
              <a:rPr lang="en-US" sz="2900" dirty="0" smtClean="0"/>
              <a:t>25 Marks</a:t>
            </a:r>
            <a:endParaRPr lang="en-IN" sz="2900" dirty="0" smtClean="0"/>
          </a:p>
          <a:p>
            <a:pPr algn="ctr" eaLnBrk="1" fontAlgn="auto" hangingPunct="1">
              <a:spcAft>
                <a:spcPts val="0"/>
              </a:spcAft>
              <a:buFont typeface="Arial" pitchFamily="34" charset="0"/>
              <a:buNone/>
              <a:defRPr/>
            </a:pPr>
            <a:r>
              <a:rPr lang="en-US" dirty="0" smtClean="0">
                <a:solidFill>
                  <a:srgbClr val="7030A0"/>
                </a:solidFill>
              </a:rPr>
              <a:t>Total 100 Marks</a:t>
            </a:r>
            <a:endParaRPr lang="en-IN" b="1" dirty="0" smtClean="0">
              <a:solidFill>
                <a:srgbClr val="7030A0"/>
              </a:solidFill>
            </a:endParaRPr>
          </a:p>
          <a:p>
            <a:pPr algn="ctr" eaLnBrk="1" fontAlgn="auto" hangingPunct="1">
              <a:spcAft>
                <a:spcPts val="0"/>
              </a:spcAft>
              <a:buFont typeface="Arial" pitchFamily="34" charset="0"/>
              <a:buNone/>
              <a:defRPr/>
            </a:pPr>
            <a:r>
              <a:rPr lang="en-US" b="1" dirty="0" smtClean="0"/>
              <a:t> Objectives</a:t>
            </a:r>
            <a:r>
              <a:rPr lang="en-US" dirty="0" smtClean="0"/>
              <a:t>: </a:t>
            </a:r>
          </a:p>
          <a:p>
            <a:pPr algn="ctr" eaLnBrk="1" fontAlgn="auto" hangingPunct="1">
              <a:spcAft>
                <a:spcPts val="0"/>
              </a:spcAft>
              <a:buFont typeface="Arial" pitchFamily="34" charset="0"/>
              <a:buNone/>
              <a:defRPr/>
            </a:pPr>
            <a:r>
              <a:rPr lang="en-US" dirty="0" smtClean="0">
                <a:solidFill>
                  <a:schemeClr val="bg2">
                    <a:lumMod val="50000"/>
                  </a:schemeClr>
                </a:solidFill>
              </a:rPr>
              <a:t>To equip the students with management policies and strategies at entry level to develop conceptual skills in this area as well as application in corporate world</a:t>
            </a:r>
            <a:endParaRPr lang="en-IN" b="1" dirty="0" smtClean="0"/>
          </a:p>
          <a:p>
            <a:pPr algn="ctr" eaLnBrk="1" fontAlgn="auto" hangingPunct="1">
              <a:spcAft>
                <a:spcPts val="0"/>
              </a:spcAft>
              <a:buFont typeface="Arial" pitchFamily="34" charset="0"/>
              <a:buNone/>
              <a:defRPr/>
            </a:pPr>
            <a:r>
              <a:rPr lang="en-US" dirty="0" smtClean="0"/>
              <a:t> </a:t>
            </a:r>
            <a:endParaRPr lang="en-IN" b="1" dirty="0" smtClean="0"/>
          </a:p>
          <a:p>
            <a:pPr algn="ctr" eaLnBrk="1" fontAlgn="auto" hangingPunct="1">
              <a:spcAft>
                <a:spcPts val="0"/>
              </a:spcAft>
              <a:buFont typeface="Arial" pitchFamily="34" charset="0"/>
              <a:buNone/>
              <a:defRPr/>
            </a:pPr>
            <a:endParaRPr lang="en-IN" dirty="0" smtClean="0"/>
          </a:p>
        </p:txBody>
      </p:sp>
      <p:sp>
        <p:nvSpPr>
          <p:cNvPr id="5" name="Footer Placeholder 4"/>
          <p:cNvSpPr>
            <a:spLocks noGrp="1"/>
          </p:cNvSpPr>
          <p:nvPr>
            <p:ph type="ftr" sz="quarter" idx="11"/>
          </p:nvPr>
        </p:nvSpPr>
        <p:spPr>
          <a:xfrm>
            <a:off x="928662" y="6286520"/>
            <a:ext cx="7286676" cy="357190"/>
          </a:xfrm>
        </p:spPr>
        <p:txBody>
          <a:bodyPr/>
          <a:lstStyle/>
          <a:p>
            <a:pPr algn="ctr">
              <a:defRPr/>
            </a:pPr>
            <a:r>
              <a:rPr lang="en-US" b="1" dirty="0" smtClean="0">
                <a:solidFill>
                  <a:schemeClr val="accent5">
                    <a:lumMod val="50000"/>
                  </a:schemeClr>
                </a:solidFill>
              </a:rPr>
              <a:t>BHARAT COLLEGE OF MANAGEMENT STUDIES, BADLAPUR</a:t>
            </a:r>
          </a:p>
          <a:p>
            <a:pPr algn="ctr">
              <a:defRPr/>
            </a:pPr>
            <a:r>
              <a:rPr lang="en-US" b="1" dirty="0" smtClean="0">
                <a:solidFill>
                  <a:schemeClr val="accent5">
                    <a:lumMod val="50000"/>
                  </a:schemeClr>
                </a:solidFill>
              </a:rPr>
              <a:t>Prof. Vijay </a:t>
            </a:r>
            <a:r>
              <a:rPr lang="en-US" b="1" dirty="0" err="1" smtClean="0">
                <a:solidFill>
                  <a:schemeClr val="accent5">
                    <a:lumMod val="50000"/>
                  </a:schemeClr>
                </a:solidFill>
              </a:rPr>
              <a:t>Birajdar</a:t>
            </a:r>
            <a:r>
              <a:rPr lang="en-US" b="1" dirty="0" smtClean="0">
                <a:solidFill>
                  <a:schemeClr val="accent5">
                    <a:lumMod val="50000"/>
                  </a:schemeClr>
                </a:solidFill>
              </a:rPr>
              <a:t>                </a:t>
            </a:r>
          </a:p>
          <a:p>
            <a:pPr algn="ctr">
              <a:defRPr/>
            </a:pPr>
            <a:r>
              <a:rPr lang="en-US" b="1" dirty="0" smtClean="0">
                <a:solidFill>
                  <a:schemeClr val="accent5">
                    <a:lumMod val="50000"/>
                  </a:schemeClr>
                </a:solidFill>
              </a:rPr>
              <a:t>vj.brajdar@outlook.com</a:t>
            </a:r>
            <a:endParaRPr lang="en-IN" dirty="0"/>
          </a:p>
        </p:txBody>
      </p:sp>
      <p:sp>
        <p:nvSpPr>
          <p:cNvPr id="4" name="Slide Number Placeholder 3"/>
          <p:cNvSpPr>
            <a:spLocks noGrp="1"/>
          </p:cNvSpPr>
          <p:nvPr>
            <p:ph type="sldNum" sz="quarter" idx="12"/>
          </p:nvPr>
        </p:nvSpPr>
        <p:spPr/>
        <p:txBody>
          <a:bodyPr/>
          <a:lstStyle/>
          <a:p>
            <a:pPr>
              <a:defRPr/>
            </a:pPr>
            <a:fld id="{5F4B7A08-93D3-40B8-95CB-BFAF34810EFD}" type="slidenum">
              <a:rPr lang="en-IN" smtClean="0"/>
              <a:pPr>
                <a:defRPr/>
              </a:pPr>
              <a:t>1</a:t>
            </a:fld>
            <a:endParaRPr lang="en-IN" dirty="0"/>
          </a:p>
        </p:txBody>
      </p:sp>
      <p:sp>
        <p:nvSpPr>
          <p:cNvPr id="6" name="Title 5"/>
          <p:cNvSpPr>
            <a:spLocks noGrp="1"/>
          </p:cNvSpPr>
          <p:nvPr>
            <p:ph type="ctrTitle"/>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2800" i="1" dirty="0" smtClean="0">
                <a:solidFill>
                  <a:srgbClr val="FF0000"/>
                </a:solidFill>
              </a:rPr>
              <a:t>NATURE &amp; CHARACTERISTICS OF </a:t>
            </a:r>
            <a:r>
              <a:rPr lang="en-US" sz="2800" i="1" dirty="0" err="1" smtClean="0">
                <a:solidFill>
                  <a:srgbClr val="FF0000"/>
                </a:solidFill>
              </a:rPr>
              <a:t>sTRATEGIES</a:t>
            </a:r>
            <a:endParaRPr lang="en-US" sz="2800" i="1" dirty="0">
              <a:solidFill>
                <a:srgbClr val="FF0000"/>
              </a:solidFill>
            </a:endParaRPr>
          </a:p>
        </p:txBody>
      </p:sp>
      <p:sp>
        <p:nvSpPr>
          <p:cNvPr id="8195" name="Content Placeholder 2"/>
          <p:cNvSpPr>
            <a:spLocks noGrp="1"/>
          </p:cNvSpPr>
          <p:nvPr>
            <p:ph idx="1"/>
          </p:nvPr>
        </p:nvSpPr>
        <p:spPr>
          <a:xfrm>
            <a:off x="500034" y="1214422"/>
            <a:ext cx="8229600" cy="5268913"/>
          </a:xfrm>
        </p:spPr>
        <p:txBody>
          <a:bodyPr>
            <a:normAutofit/>
          </a:bodyPr>
          <a:lstStyle/>
          <a:p>
            <a:pPr eaLnBrk="1" hangingPunct="1"/>
            <a:r>
              <a:rPr lang="en-IN" sz="2400" dirty="0" smtClean="0"/>
              <a:t>Objectives oriented</a:t>
            </a:r>
          </a:p>
          <a:p>
            <a:pPr eaLnBrk="1" hangingPunct="1"/>
            <a:r>
              <a:rPr lang="en-IN" sz="2400" dirty="0" smtClean="0"/>
              <a:t>Future Oriented</a:t>
            </a:r>
          </a:p>
          <a:p>
            <a:pPr eaLnBrk="1" hangingPunct="1"/>
            <a:r>
              <a:rPr lang="en-IN" sz="2400" dirty="0" smtClean="0"/>
              <a:t>Unified, comprehensive &amp; Integrated</a:t>
            </a:r>
          </a:p>
          <a:p>
            <a:pPr eaLnBrk="1" hangingPunct="1"/>
            <a:r>
              <a:rPr lang="en-IN" sz="2400" dirty="0" smtClean="0"/>
              <a:t>Strategy alternatives.</a:t>
            </a:r>
          </a:p>
          <a:p>
            <a:pPr eaLnBrk="1" hangingPunct="1"/>
            <a:r>
              <a:rPr lang="en-IN" sz="2400" dirty="0" smtClean="0"/>
              <a:t>Relates to the environment</a:t>
            </a:r>
          </a:p>
          <a:p>
            <a:pPr eaLnBrk="1" hangingPunct="1"/>
            <a:r>
              <a:rPr lang="en-IN" sz="2400" dirty="0" smtClean="0"/>
              <a:t>Allocation of Resources</a:t>
            </a:r>
          </a:p>
          <a:p>
            <a:pPr eaLnBrk="1" hangingPunct="1"/>
            <a:r>
              <a:rPr lang="en-IN" sz="2400" dirty="0" smtClean="0"/>
              <a:t>Universal applicability</a:t>
            </a:r>
          </a:p>
          <a:p>
            <a:pPr eaLnBrk="1" hangingPunct="1"/>
            <a:r>
              <a:rPr lang="en-IN" sz="2400" dirty="0" smtClean="0"/>
              <a:t>Periodic Review</a:t>
            </a:r>
          </a:p>
          <a:p>
            <a:pPr eaLnBrk="1" hangingPunct="1"/>
            <a:r>
              <a:rPr lang="en-IN" sz="2400" dirty="0" smtClean="0"/>
              <a:t>Applicable to all functional areas</a:t>
            </a:r>
          </a:p>
          <a:p>
            <a:pPr eaLnBrk="1" hangingPunct="1"/>
            <a:r>
              <a:rPr lang="en-IN" sz="2400" dirty="0" smtClean="0"/>
              <a:t>Strategy as process</a:t>
            </a:r>
          </a:p>
          <a:p>
            <a:pPr eaLnBrk="1" hangingPunct="1"/>
            <a:endParaRPr lang="en-IN" sz="1400" dirty="0" smtClean="0"/>
          </a:p>
        </p:txBody>
      </p:sp>
      <p:sp>
        <p:nvSpPr>
          <p:cNvPr id="6" name="Footer Placeholder 5"/>
          <p:cNvSpPr>
            <a:spLocks noGrp="1"/>
          </p:cNvSpPr>
          <p:nvPr>
            <p:ph type="ftr" sz="quarter" idx="11"/>
          </p:nvPr>
        </p:nvSpPr>
        <p:spPr>
          <a:xfrm>
            <a:off x="0" y="6286520"/>
            <a:ext cx="8643998" cy="352403"/>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5" name="Slide Number Placeholder 4"/>
          <p:cNvSpPr>
            <a:spLocks noGrp="1"/>
          </p:cNvSpPr>
          <p:nvPr>
            <p:ph type="sldNum" sz="quarter" idx="12"/>
          </p:nvPr>
        </p:nvSpPr>
        <p:spPr/>
        <p:txBody>
          <a:bodyPr/>
          <a:lstStyle/>
          <a:p>
            <a:pPr>
              <a:defRPr/>
            </a:pPr>
            <a:fld id="{EAA5AF66-67CB-47C7-9E23-70D6D314E830}" type="slidenum">
              <a:rPr lang="en-IN" smtClean="0"/>
              <a:pPr>
                <a:defRPr/>
              </a:pPr>
              <a:t>10</a:t>
            </a:fld>
            <a:endParaRPr lang="en-IN"/>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solidFill>
                  <a:srgbClr val="FF0000"/>
                </a:solidFill>
              </a:rPr>
              <a:t>STRATEGIC MANAGEMENT PROCESS</a:t>
            </a:r>
            <a:endParaRPr lang="en-US" sz="3200" i="1" dirty="0">
              <a:solidFill>
                <a:srgbClr val="FF0000"/>
              </a:solidFill>
            </a:endParaRPr>
          </a:p>
        </p:txBody>
      </p:sp>
      <p:sp>
        <p:nvSpPr>
          <p:cNvPr id="4" name="Footer Placeholder 3"/>
          <p:cNvSpPr>
            <a:spLocks noGrp="1"/>
          </p:cNvSpPr>
          <p:nvPr>
            <p:ph type="ftr" sz="quarter" idx="11"/>
          </p:nvPr>
        </p:nvSpPr>
        <p:spPr>
          <a:xfrm>
            <a:off x="0" y="6215082"/>
            <a:ext cx="8643966" cy="357190"/>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11</a:t>
            </a:fld>
            <a:endParaRPr lang="en-IN"/>
          </a:p>
        </p:txBody>
      </p:sp>
      <p:grpSp>
        <p:nvGrpSpPr>
          <p:cNvPr id="30" name="Group 29"/>
          <p:cNvGrpSpPr/>
          <p:nvPr/>
        </p:nvGrpSpPr>
        <p:grpSpPr>
          <a:xfrm>
            <a:off x="214282" y="2000241"/>
            <a:ext cx="8572560" cy="2571768"/>
            <a:chOff x="428596" y="1853975"/>
            <a:chExt cx="7929618" cy="1433737"/>
          </a:xfrm>
        </p:grpSpPr>
        <p:sp>
          <p:nvSpPr>
            <p:cNvPr id="6" name="TextBox 5"/>
            <p:cNvSpPr txBox="1"/>
            <p:nvPr/>
          </p:nvSpPr>
          <p:spPr>
            <a:xfrm>
              <a:off x="428596" y="1857364"/>
              <a:ext cx="1714512" cy="646331"/>
            </a:xfrm>
            <a:prstGeom prst="rect">
              <a:avLst/>
            </a:prstGeom>
            <a:solidFill>
              <a:schemeClr val="bg2">
                <a:lumMod val="50000"/>
              </a:schemeClr>
            </a:solidFill>
          </p:spPr>
          <p:txBody>
            <a:bodyPr wrap="square" rtlCol="0">
              <a:spAutoFit/>
            </a:bodyPr>
            <a:lstStyle/>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Environmental scanning</a:t>
              </a:r>
            </a:p>
          </p:txBody>
        </p:sp>
        <p:sp>
          <p:nvSpPr>
            <p:cNvPr id="7" name="TextBox 6"/>
            <p:cNvSpPr txBox="1"/>
            <p:nvPr/>
          </p:nvSpPr>
          <p:spPr>
            <a:xfrm>
              <a:off x="2357422" y="1857364"/>
              <a:ext cx="1857388" cy="646331"/>
            </a:xfrm>
            <a:prstGeom prst="rect">
              <a:avLst/>
            </a:prstGeom>
            <a:solidFill>
              <a:schemeClr val="bg2">
                <a:lumMod val="50000"/>
              </a:schemeClr>
            </a:solidFill>
          </p:spPr>
          <p:txBody>
            <a:bodyPr wrap="square" rtlCol="0">
              <a:spAutoFit/>
            </a:bodyPr>
            <a:lstStyle/>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Strategy Formulation</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8" name="TextBox 7"/>
            <p:cNvSpPr txBox="1"/>
            <p:nvPr/>
          </p:nvSpPr>
          <p:spPr>
            <a:xfrm>
              <a:off x="4429124" y="1857364"/>
              <a:ext cx="1857388" cy="646331"/>
            </a:xfrm>
            <a:prstGeom prst="rect">
              <a:avLst/>
            </a:prstGeom>
            <a:solidFill>
              <a:schemeClr val="bg2">
                <a:lumMod val="50000"/>
              </a:schemeClr>
            </a:solidFill>
          </p:spPr>
          <p:txBody>
            <a:bodyPr wrap="square" rtlCol="0">
              <a:spAutoFit/>
            </a:bodyPr>
            <a:lstStyle/>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Strategy Implementation</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TextBox 8"/>
            <p:cNvSpPr txBox="1"/>
            <p:nvPr/>
          </p:nvSpPr>
          <p:spPr>
            <a:xfrm>
              <a:off x="6500826" y="1853975"/>
              <a:ext cx="1857388" cy="646331"/>
            </a:xfrm>
            <a:prstGeom prst="rect">
              <a:avLst/>
            </a:prstGeom>
            <a:solidFill>
              <a:schemeClr val="bg2">
                <a:lumMod val="50000"/>
              </a:schemeClr>
            </a:solidFill>
          </p:spPr>
          <p:txBody>
            <a:bodyPr wrap="square" rtlCol="0">
              <a:spAutoFit/>
            </a:bodyPr>
            <a:lstStyle/>
            <a:p>
              <a:pPr algn="ct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Strategy </a:t>
              </a:r>
              <a:r>
                <a:rPr lang="en-US"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Evalaution</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cxnSp>
          <p:nvCxnSpPr>
            <p:cNvPr id="11" name="Straight Arrow Connector 10"/>
            <p:cNvCxnSpPr>
              <a:stCxn id="6" idx="3"/>
              <a:endCxn id="7" idx="1"/>
            </p:cNvCxnSpPr>
            <p:nvPr/>
          </p:nvCxnSpPr>
          <p:spPr>
            <a:xfrm>
              <a:off x="2143108" y="2180530"/>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214810" y="2214554"/>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286512" y="2214554"/>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V="1">
              <a:off x="822297" y="2892422"/>
              <a:ext cx="785024" cy="7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6200000" flipV="1">
              <a:off x="2821770" y="2893214"/>
              <a:ext cx="785818" cy="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6200000" flipV="1">
              <a:off x="4894264" y="2892423"/>
              <a:ext cx="785024" cy="7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16200000" flipV="1">
              <a:off x="6965966" y="2892423"/>
              <a:ext cx="785024" cy="7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214414" y="3286124"/>
              <a:ext cx="6143668" cy="1588"/>
            </a:xfrm>
            <a:prstGeom prst="line">
              <a:avLst/>
            </a:prstGeom>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solidFill>
                  <a:srgbClr val="FF0000"/>
                </a:solidFill>
              </a:rPr>
              <a:t>LEVELS OF STRATEGY</a:t>
            </a:r>
            <a:endParaRPr lang="en-US" sz="3200" i="1" dirty="0">
              <a:solidFill>
                <a:srgbClr val="FF0000"/>
              </a:solidFill>
            </a:endParaRPr>
          </a:p>
        </p:txBody>
      </p:sp>
      <p:sp>
        <p:nvSpPr>
          <p:cNvPr id="4" name="Footer Placeholder 3"/>
          <p:cNvSpPr>
            <a:spLocks noGrp="1"/>
          </p:cNvSpPr>
          <p:nvPr>
            <p:ph type="ftr" sz="quarter" idx="11"/>
          </p:nvPr>
        </p:nvSpPr>
        <p:spPr>
          <a:xfrm>
            <a:off x="0" y="6215082"/>
            <a:ext cx="8786842" cy="285751"/>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 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12</a:t>
            </a:fld>
            <a:endParaRPr lang="en-IN"/>
          </a:p>
        </p:txBody>
      </p:sp>
      <p:pic>
        <p:nvPicPr>
          <p:cNvPr id="3" name="Picture 2" descr="Image"/>
          <p:cNvPicPr>
            <a:picLocks noChangeAspect="1"/>
          </p:cNvPicPr>
          <p:nvPr/>
        </p:nvPicPr>
        <p:blipFill>
          <a:blip r:embed="rId3"/>
          <a:stretch>
            <a:fillRect/>
          </a:stretch>
        </p:blipFill>
        <p:spPr>
          <a:xfrm>
            <a:off x="457200" y="3429000"/>
            <a:ext cx="3657600" cy="2819400"/>
          </a:xfrm>
          <a:prstGeom prst="rect">
            <a:avLst/>
          </a:prstGeom>
        </p:spPr>
      </p:pic>
      <p:sp>
        <p:nvSpPr>
          <p:cNvPr id="6" name="TextBox 5"/>
          <p:cNvSpPr txBox="1"/>
          <p:nvPr/>
        </p:nvSpPr>
        <p:spPr>
          <a:xfrm>
            <a:off x="4495800" y="3810000"/>
            <a:ext cx="4495800" cy="1815882"/>
          </a:xfrm>
          <a:prstGeom prst="rect">
            <a:avLst/>
          </a:prstGeom>
          <a:noFill/>
        </p:spPr>
        <p:txBody>
          <a:bodyPr wrap="square" rtlCol="0">
            <a:spAutoFit/>
          </a:bodyPr>
          <a:lstStyle/>
          <a:p>
            <a:pPr algn="just"/>
            <a:r>
              <a:rPr lang="en-US" sz="1600" i="1" dirty="0" smtClean="0"/>
              <a:t>At the corporate level, you are responsible for </a:t>
            </a:r>
            <a:r>
              <a:rPr lang="en-US" sz="1600" i="1" dirty="0" smtClean="0">
                <a:hlinkClick r:id="rId4"/>
              </a:rPr>
              <a:t>creating value</a:t>
            </a:r>
            <a:r>
              <a:rPr lang="en-US" sz="1600" i="1" dirty="0" smtClean="0"/>
              <a:t> through your businesses. You do so by managing your portfolio of businesses, ensuring that your businesses are successful over the long term, developing business units, and sometimes ensuring that each business is compatible with others in your portfolio.</a:t>
            </a:r>
            <a:endParaRPr lang="en-US" sz="1600" i="1" dirty="0"/>
          </a:p>
        </p:txBody>
      </p:sp>
      <p:pic>
        <p:nvPicPr>
          <p:cNvPr id="1026" name="Picture 2" descr="C:\Users\SCPLBD\Desktop\SM_Ch3_Pt3_Strategy_Levels.jpg"/>
          <p:cNvPicPr>
            <a:picLocks noChangeAspect="1" noChangeArrowheads="1"/>
          </p:cNvPicPr>
          <p:nvPr/>
        </p:nvPicPr>
        <p:blipFill>
          <a:blip r:embed="rId5"/>
          <a:srcRect/>
          <a:stretch>
            <a:fillRect/>
          </a:stretch>
        </p:blipFill>
        <p:spPr bwMode="auto">
          <a:xfrm>
            <a:off x="381000" y="1447800"/>
            <a:ext cx="8077200" cy="197167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solidFill>
                  <a:srgbClr val="FF0000"/>
                </a:solidFill>
              </a:rPr>
              <a:t>STRATEGY AT DIFFERENT LEVELS</a:t>
            </a:r>
            <a:endParaRPr lang="en-US" sz="3200" i="1" dirty="0">
              <a:solidFill>
                <a:srgbClr val="FF0000"/>
              </a:solidFill>
            </a:endParaRPr>
          </a:p>
        </p:txBody>
      </p:sp>
      <p:sp>
        <p:nvSpPr>
          <p:cNvPr id="4" name="Footer Placeholder 3"/>
          <p:cNvSpPr>
            <a:spLocks noGrp="1"/>
          </p:cNvSpPr>
          <p:nvPr>
            <p:ph type="ftr" sz="quarter" idx="11"/>
          </p:nvPr>
        </p:nvSpPr>
        <p:spPr>
          <a:xfrm>
            <a:off x="0" y="6248400"/>
            <a:ext cx="8763000" cy="457200"/>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 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13</a:t>
            </a:fld>
            <a:endParaRPr lang="en-IN"/>
          </a:p>
        </p:txBody>
      </p:sp>
      <p:pic>
        <p:nvPicPr>
          <p:cNvPr id="2050" name="Picture 2" descr="These divisions are known as “Strategic business units” or profit centers.&lt;/li&gt;&lt;/li&gt;&lt;/ul&gt;&lt;li&gt;Strategy at different levels&lt;..."/>
          <p:cNvPicPr>
            <a:picLocks noChangeAspect="1" noChangeArrowheads="1"/>
          </p:cNvPicPr>
          <p:nvPr/>
        </p:nvPicPr>
        <p:blipFill>
          <a:blip r:embed="rId2"/>
          <a:srcRect/>
          <a:stretch>
            <a:fillRect/>
          </a:stretch>
        </p:blipFill>
        <p:spPr bwMode="auto">
          <a:xfrm>
            <a:off x="0" y="1371601"/>
            <a:ext cx="9144000" cy="4876799"/>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457200"/>
          </a:xfrm>
        </p:spPr>
        <p:txBody>
          <a:bodyPr>
            <a:normAutofit fontScale="90000"/>
          </a:bodyPr>
          <a:lstStyle/>
          <a:p>
            <a:r>
              <a:rPr lang="en-US" sz="3200" i="1" dirty="0" smtClean="0">
                <a:solidFill>
                  <a:srgbClr val="FF0000"/>
                </a:solidFill>
              </a:rPr>
              <a:t/>
            </a:r>
            <a:br>
              <a:rPr lang="en-US" sz="3200" i="1" dirty="0" smtClean="0">
                <a:solidFill>
                  <a:srgbClr val="FF0000"/>
                </a:solidFill>
              </a:rPr>
            </a:br>
            <a:r>
              <a:rPr lang="en-US" sz="3200" i="1" dirty="0" smtClean="0">
                <a:solidFill>
                  <a:srgbClr val="FF0000"/>
                </a:solidFill>
              </a:rPr>
              <a:t>CORPORATE LEVEL STRATEGY</a:t>
            </a:r>
            <a:br>
              <a:rPr lang="en-US" sz="3200" i="1" dirty="0" smtClean="0">
                <a:solidFill>
                  <a:srgbClr val="FF0000"/>
                </a:solidFill>
              </a:rPr>
            </a:br>
            <a:endParaRPr lang="en-US" sz="1300" i="1" dirty="0">
              <a:solidFill>
                <a:srgbClr val="FF0000"/>
              </a:solidFill>
            </a:endParaRPr>
          </a:p>
        </p:txBody>
      </p:sp>
      <p:sp>
        <p:nvSpPr>
          <p:cNvPr id="3" name="Content Placeholder 2"/>
          <p:cNvSpPr>
            <a:spLocks noGrp="1"/>
          </p:cNvSpPr>
          <p:nvPr>
            <p:ph idx="1"/>
          </p:nvPr>
        </p:nvSpPr>
        <p:spPr>
          <a:xfrm>
            <a:off x="304800" y="1417637"/>
            <a:ext cx="8686800" cy="4525963"/>
          </a:xfrm>
        </p:spPr>
        <p:txBody>
          <a:bodyPr>
            <a:normAutofit lnSpcReduction="10000"/>
          </a:bodyPr>
          <a:lstStyle/>
          <a:p>
            <a:pPr>
              <a:buNone/>
            </a:pPr>
            <a:r>
              <a:rPr lang="en-US" sz="1800" dirty="0" smtClean="0">
                <a:solidFill>
                  <a:srgbClr val="FF0000"/>
                </a:solidFill>
              </a:rPr>
              <a:t>Defining what business the company is in setting the overall structure, systems and processes </a:t>
            </a:r>
          </a:p>
          <a:p>
            <a:pPr algn="just">
              <a:buNone/>
            </a:pPr>
            <a:r>
              <a:rPr lang="en-US" sz="1800" dirty="0" smtClean="0"/>
              <a:t>Corporate level strategy fundamentally is concerned with selection of businesses in </a:t>
            </a:r>
          </a:p>
          <a:p>
            <a:pPr algn="just">
              <a:buNone/>
            </a:pPr>
            <a:r>
              <a:rPr lang="en-US" sz="1800" dirty="0" smtClean="0"/>
              <a:t>which your company should compete and with development and coordination of that </a:t>
            </a:r>
          </a:p>
          <a:p>
            <a:pPr algn="just">
              <a:buNone/>
            </a:pPr>
            <a:r>
              <a:rPr lang="en-US" sz="1800" dirty="0" smtClean="0"/>
              <a:t>portfolio of businesses. </a:t>
            </a:r>
          </a:p>
          <a:p>
            <a:pPr algn="just">
              <a:buNone/>
            </a:pPr>
            <a:endParaRPr lang="en-US" sz="1800" i="1" u="sng" dirty="0" smtClean="0"/>
          </a:p>
          <a:p>
            <a:pPr algn="just">
              <a:buNone/>
            </a:pPr>
            <a:r>
              <a:rPr lang="en-US" sz="1800" i="1" u="sng" dirty="0" smtClean="0">
                <a:solidFill>
                  <a:srgbClr val="FF0000"/>
                </a:solidFill>
              </a:rPr>
              <a:t>Corporate level strategy is concerned with:</a:t>
            </a:r>
          </a:p>
          <a:p>
            <a:pPr algn="just"/>
            <a:r>
              <a:rPr lang="en-US" sz="1800" dirty="0" smtClean="0"/>
              <a:t>Reach</a:t>
            </a:r>
          </a:p>
          <a:p>
            <a:pPr algn="just"/>
            <a:r>
              <a:rPr lang="en-US" sz="1800" dirty="0" smtClean="0"/>
              <a:t>Competitive Contact.</a:t>
            </a:r>
          </a:p>
          <a:p>
            <a:pPr algn="just"/>
            <a:r>
              <a:rPr lang="en-US" sz="1800" dirty="0" smtClean="0"/>
              <a:t>Managing Activities &amp; Business Interrelationships.</a:t>
            </a:r>
          </a:p>
          <a:p>
            <a:pPr algn="just"/>
            <a:r>
              <a:rPr lang="en-US" sz="1800" dirty="0" smtClean="0"/>
              <a:t>Management Practices</a:t>
            </a:r>
          </a:p>
          <a:p>
            <a:pPr algn="just"/>
            <a:endParaRPr lang="en-US" sz="1800" dirty="0" smtClean="0"/>
          </a:p>
          <a:p>
            <a:pPr algn="just"/>
            <a:r>
              <a:rPr lang="en-US" sz="1800" i="1" dirty="0" smtClean="0">
                <a:solidFill>
                  <a:srgbClr val="FF0000"/>
                </a:solidFill>
              </a:rPr>
              <a:t>Example : </a:t>
            </a:r>
            <a:r>
              <a:rPr lang="en-US" sz="1800" dirty="0" smtClean="0"/>
              <a:t>Coco cola, Inc., has followed the growth strategy by acquisition. It has acquired local bottling units to emerge as the market leader.</a:t>
            </a:r>
            <a:endParaRPr lang="en-US" sz="1800" dirty="0"/>
          </a:p>
        </p:txBody>
      </p:sp>
      <p:sp>
        <p:nvSpPr>
          <p:cNvPr id="4" name="Footer Placeholder 3"/>
          <p:cNvSpPr>
            <a:spLocks noGrp="1"/>
          </p:cNvSpPr>
          <p:nvPr>
            <p:ph type="ftr" sz="quarter" idx="11"/>
          </p:nvPr>
        </p:nvSpPr>
        <p:spPr>
          <a:xfrm>
            <a:off x="0" y="6248400"/>
            <a:ext cx="8763000" cy="381000"/>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14</a:t>
            </a:fld>
            <a:endParaRPr lang="en-IN"/>
          </a:p>
        </p:txBody>
      </p:sp>
    </p:spTree>
    <p:extLst>
      <p:ext uri="{BB962C8B-B14F-4D97-AF65-F5344CB8AC3E}">
        <p14:creationId xmlns:p14="http://schemas.microsoft.com/office/powerpoint/2010/main" val="24344838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solidFill>
                  <a:srgbClr val="FF0000"/>
                </a:solidFill>
              </a:rPr>
              <a:t>BUSINESS LEVEL STRATEGY</a:t>
            </a:r>
            <a:endParaRPr lang="en-US" sz="3200" i="1" dirty="0">
              <a:solidFill>
                <a:srgbClr val="FF0000"/>
              </a:solidFill>
            </a:endParaRPr>
          </a:p>
        </p:txBody>
      </p:sp>
      <p:sp>
        <p:nvSpPr>
          <p:cNvPr id="3" name="Content Placeholder 2"/>
          <p:cNvSpPr>
            <a:spLocks noGrp="1"/>
          </p:cNvSpPr>
          <p:nvPr>
            <p:ph idx="1"/>
          </p:nvPr>
        </p:nvSpPr>
        <p:spPr>
          <a:xfrm>
            <a:off x="0" y="1143000"/>
            <a:ext cx="9144000" cy="5029200"/>
          </a:xfrm>
        </p:spPr>
        <p:txBody>
          <a:bodyPr>
            <a:noAutofit/>
          </a:bodyPr>
          <a:lstStyle/>
          <a:p>
            <a:pPr>
              <a:buNone/>
            </a:pPr>
            <a:r>
              <a:rPr lang="en-US" sz="1400" dirty="0" smtClean="0">
                <a:solidFill>
                  <a:srgbClr val="FF0000"/>
                </a:solidFill>
              </a:rPr>
              <a:t>Deciding how to compete Identifying competitive advantage, Selecting key success  Factors</a:t>
            </a:r>
          </a:p>
          <a:p>
            <a:r>
              <a:rPr lang="en-US" sz="1400" dirty="0" smtClean="0">
                <a:solidFill>
                  <a:schemeClr val="tx1"/>
                </a:solidFill>
              </a:rPr>
              <a:t>Business level strategies are intended to create differences between the firms position relative to those of its rivals.</a:t>
            </a:r>
          </a:p>
          <a:p>
            <a:r>
              <a:rPr lang="en-US" sz="1400" dirty="0" smtClean="0">
                <a:solidFill>
                  <a:schemeClr val="tx1"/>
                </a:solidFill>
              </a:rPr>
              <a:t>To position itself, the firm must decide whether it intends to perform activities differently or to perform different activities as compared to its rivals.</a:t>
            </a:r>
          </a:p>
          <a:p>
            <a:r>
              <a:rPr lang="en-US" sz="1600" dirty="0" smtClean="0"/>
              <a:t>Customers are the foundation or essence of a organization's business-level strategies. </a:t>
            </a:r>
            <a:r>
              <a:rPr lang="en-US" sz="1600" u="sng" dirty="0" smtClean="0"/>
              <a:t>Who</a:t>
            </a:r>
            <a:r>
              <a:rPr lang="en-US" sz="1600" dirty="0" smtClean="0"/>
              <a:t> will be served, </a:t>
            </a:r>
            <a:r>
              <a:rPr lang="en-US" sz="1600" u="sng" dirty="0" smtClean="0"/>
              <a:t>what</a:t>
            </a:r>
            <a:r>
              <a:rPr lang="en-US" sz="1600" dirty="0" smtClean="0"/>
              <a:t> needs have to be met, and </a:t>
            </a:r>
            <a:r>
              <a:rPr lang="en-US" sz="1600" u="sng" dirty="0" smtClean="0"/>
              <a:t>how</a:t>
            </a:r>
            <a:r>
              <a:rPr lang="en-US" sz="1600" dirty="0" smtClean="0"/>
              <a:t> those needs will be satisfied are determined by the senior management. </a:t>
            </a:r>
            <a:br>
              <a:rPr lang="en-US" sz="1600" dirty="0" smtClean="0"/>
            </a:br>
            <a:r>
              <a:rPr lang="en-US" sz="1600" b="1" i="1" dirty="0" smtClean="0">
                <a:solidFill>
                  <a:srgbClr val="FF0000"/>
                </a:solidFill>
              </a:rPr>
              <a:t>Who</a:t>
            </a:r>
            <a:r>
              <a:rPr lang="en-US" sz="1600" i="1" dirty="0" smtClean="0">
                <a:solidFill>
                  <a:srgbClr val="FF0000"/>
                </a:solidFill>
              </a:rPr>
              <a:t> are the customers? </a:t>
            </a:r>
            <a:r>
              <a:rPr lang="en-US" sz="1600" dirty="0" smtClean="0"/>
              <a:t/>
            </a:r>
            <a:br>
              <a:rPr lang="en-US" sz="1600" dirty="0" smtClean="0"/>
            </a:br>
            <a:r>
              <a:rPr lang="en-US" sz="1600" dirty="0" smtClean="0"/>
              <a:t>Demographic, geographic, lifestyle choices (tastes and values), personality traits, consumption patterns (usage rate and brand loyalty), industry characteristics, and organizational size. </a:t>
            </a:r>
            <a:br>
              <a:rPr lang="en-US" sz="1600" dirty="0" smtClean="0"/>
            </a:br>
            <a:r>
              <a:rPr lang="en-US" sz="1600" b="1" i="1" dirty="0" smtClean="0">
                <a:solidFill>
                  <a:srgbClr val="FF0000"/>
                </a:solidFill>
              </a:rPr>
              <a:t>What</a:t>
            </a:r>
            <a:r>
              <a:rPr lang="en-US" sz="1600" i="1" dirty="0" smtClean="0">
                <a:solidFill>
                  <a:srgbClr val="FF0000"/>
                </a:solidFill>
              </a:rPr>
              <a:t> are the goods and/or services that potential customers need? </a:t>
            </a:r>
            <a:r>
              <a:rPr lang="en-US" sz="1600" dirty="0" smtClean="0"/>
              <a:t/>
            </a:r>
            <a:br>
              <a:rPr lang="en-US" sz="1600" dirty="0" smtClean="0"/>
            </a:br>
            <a:r>
              <a:rPr lang="en-US" sz="1600" dirty="0" smtClean="0"/>
              <a:t>Knowing ones customers is very import in obtaining and sustaining a competitive advantage. Being able to successfully predict and satisfy future customer needs is important. (Perhaps one of Compaq's mistakes was not understanding who their real customer was and what that customer -- end user -- wanted.) </a:t>
            </a:r>
            <a:br>
              <a:rPr lang="en-US" sz="1600" dirty="0" smtClean="0"/>
            </a:br>
            <a:r>
              <a:rPr lang="en-US" sz="1600" b="1" i="1" dirty="0" smtClean="0">
                <a:solidFill>
                  <a:srgbClr val="FF0000"/>
                </a:solidFill>
              </a:rPr>
              <a:t>How</a:t>
            </a:r>
            <a:r>
              <a:rPr lang="en-US" sz="1600" i="1" dirty="0" smtClean="0">
                <a:solidFill>
                  <a:srgbClr val="FF0000"/>
                </a:solidFill>
              </a:rPr>
              <a:t> to satisfy customer needs?</a:t>
            </a:r>
            <a:r>
              <a:rPr lang="en-US" sz="1600" dirty="0" smtClean="0"/>
              <a:t> </a:t>
            </a:r>
            <a:br>
              <a:rPr lang="en-US" sz="1600" dirty="0" smtClean="0"/>
            </a:br>
            <a:r>
              <a:rPr lang="en-US" sz="1600" dirty="0" smtClean="0"/>
              <a:t>Organizations must determine how to bundle resources and capabilities to form core competencies and then use these core competencies to satisfy customer needs by implementing value-crating strategies. </a:t>
            </a:r>
            <a:endParaRPr lang="en-US" sz="1400" dirty="0" smtClean="0">
              <a:solidFill>
                <a:schemeClr val="tx1"/>
              </a:solidFill>
            </a:endParaRPr>
          </a:p>
          <a:p>
            <a:pPr>
              <a:buNone/>
            </a:pPr>
            <a:r>
              <a:rPr lang="en-US" sz="1400" b="1" i="1" dirty="0" smtClean="0">
                <a:solidFill>
                  <a:srgbClr val="FF0000"/>
                </a:solidFill>
              </a:rPr>
              <a:t>Example :  </a:t>
            </a:r>
            <a:r>
              <a:rPr lang="en-US" sz="1400" b="1" dirty="0" smtClean="0"/>
              <a:t>Apple Computers uses a differentiation competitive strategy that emphasizes innovative product with creative design</a:t>
            </a:r>
            <a:endParaRPr lang="en-US" sz="1400" b="1" dirty="0" smtClean="0">
              <a:solidFill>
                <a:schemeClr val="tx1"/>
              </a:solidFill>
            </a:endParaRPr>
          </a:p>
          <a:p>
            <a:pPr>
              <a:buNone/>
            </a:pPr>
            <a:endParaRPr lang="en-US" sz="1400" dirty="0" smtClean="0">
              <a:solidFill>
                <a:schemeClr val="tx1"/>
              </a:solidFill>
            </a:endParaRPr>
          </a:p>
        </p:txBody>
      </p:sp>
      <p:sp>
        <p:nvSpPr>
          <p:cNvPr id="4" name="Footer Placeholder 3"/>
          <p:cNvSpPr>
            <a:spLocks noGrp="1"/>
          </p:cNvSpPr>
          <p:nvPr>
            <p:ph type="ftr" sz="quarter" idx="11"/>
          </p:nvPr>
        </p:nvSpPr>
        <p:spPr>
          <a:xfrm>
            <a:off x="76200" y="6248400"/>
            <a:ext cx="8686800" cy="365125"/>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  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15</a:t>
            </a:fld>
            <a:endParaRPr lang="en-IN"/>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solidFill>
                  <a:srgbClr val="FF0000"/>
                </a:solidFill>
              </a:rPr>
              <a:t>FUNCTIONAL LEVEL STRATEGY</a:t>
            </a:r>
            <a:endParaRPr lang="en-US" sz="3200" i="1" dirty="0">
              <a:solidFill>
                <a:srgbClr val="FF0000"/>
              </a:solidFill>
            </a:endParaRPr>
          </a:p>
        </p:txBody>
      </p:sp>
      <p:sp>
        <p:nvSpPr>
          <p:cNvPr id="4" name="Footer Placeholder 3"/>
          <p:cNvSpPr>
            <a:spLocks noGrp="1"/>
          </p:cNvSpPr>
          <p:nvPr>
            <p:ph type="ftr" sz="quarter" idx="11"/>
          </p:nvPr>
        </p:nvSpPr>
        <p:spPr>
          <a:xfrm>
            <a:off x="0" y="6248400"/>
            <a:ext cx="8686800" cy="381000"/>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16</a:t>
            </a:fld>
            <a:endParaRPr lang="en-IN"/>
          </a:p>
        </p:txBody>
      </p:sp>
      <p:pic>
        <p:nvPicPr>
          <p:cNvPr id="38914" name="Picture 2" descr="Functional Level Strategy"/>
          <p:cNvPicPr>
            <a:picLocks noChangeAspect="1" noChangeArrowheads="1"/>
          </p:cNvPicPr>
          <p:nvPr/>
        </p:nvPicPr>
        <p:blipFill>
          <a:blip r:embed="rId2"/>
          <a:srcRect/>
          <a:stretch>
            <a:fillRect/>
          </a:stretch>
        </p:blipFill>
        <p:spPr bwMode="auto">
          <a:xfrm>
            <a:off x="6553200" y="228600"/>
            <a:ext cx="2152650" cy="762000"/>
          </a:xfrm>
          <a:prstGeom prst="rect">
            <a:avLst/>
          </a:prstGeom>
          <a:noFill/>
        </p:spPr>
      </p:pic>
      <p:sp>
        <p:nvSpPr>
          <p:cNvPr id="7" name="Rectangle 6"/>
          <p:cNvSpPr/>
          <p:nvPr/>
        </p:nvSpPr>
        <p:spPr>
          <a:xfrm>
            <a:off x="381000" y="1219200"/>
            <a:ext cx="8458200" cy="5324535"/>
          </a:xfrm>
          <a:prstGeom prst="rect">
            <a:avLst/>
          </a:prstGeom>
        </p:spPr>
        <p:txBody>
          <a:bodyPr wrap="square">
            <a:spAutoFit/>
          </a:bodyPr>
          <a:lstStyle/>
          <a:p>
            <a:r>
              <a:rPr lang="en-US" sz="1400" dirty="0" smtClean="0">
                <a:solidFill>
                  <a:srgbClr val="FF0000"/>
                </a:solidFill>
              </a:rPr>
              <a:t>Functional level strategy executes the plan developed at a higher level for the growth and advancement of an organization</a:t>
            </a:r>
            <a:r>
              <a:rPr lang="en-US" dirty="0" smtClean="0"/>
              <a:t>.</a:t>
            </a:r>
          </a:p>
          <a:p>
            <a:r>
              <a:rPr lang="en-US" dirty="0" smtClean="0"/>
              <a:t>Functional strategies are primarily concerned with:</a:t>
            </a:r>
          </a:p>
          <a:p>
            <a:pPr>
              <a:buFont typeface="Arial" pitchFamily="34" charset="0"/>
              <a:buChar char="•"/>
            </a:pPr>
            <a:r>
              <a:rPr lang="en-US" dirty="0" smtClean="0"/>
              <a:t>Efficiently utilizing specialists within the functional area.</a:t>
            </a:r>
          </a:p>
          <a:p>
            <a:pPr>
              <a:buFont typeface="Arial" pitchFamily="34" charset="0"/>
              <a:buChar char="•"/>
            </a:pPr>
            <a:endParaRPr lang="en-US" dirty="0" smtClean="0"/>
          </a:p>
          <a:p>
            <a:pPr>
              <a:buFont typeface="Arial" pitchFamily="34" charset="0"/>
              <a:buChar char="•"/>
            </a:pPr>
            <a:r>
              <a:rPr lang="en-US" dirty="0" smtClean="0"/>
              <a:t>Integrating activities within the functional area (e.g., coordinating advertising, promotion, and marketing research in marketing; or purchasing, inventory control, and shipping in production/operations).</a:t>
            </a:r>
          </a:p>
          <a:p>
            <a:pPr>
              <a:buFont typeface="Arial" pitchFamily="34" charset="0"/>
              <a:buChar char="•"/>
            </a:pPr>
            <a:endParaRPr lang="en-US" dirty="0" smtClean="0"/>
          </a:p>
          <a:p>
            <a:pPr>
              <a:buFont typeface="Arial" pitchFamily="34" charset="0"/>
              <a:buChar char="•"/>
            </a:pPr>
            <a:r>
              <a:rPr lang="en-US" dirty="0" smtClean="0"/>
              <a:t>Assuring that functional strategies mesh with business-level strategies and the overall corporate-level strategy.</a:t>
            </a:r>
          </a:p>
          <a:p>
            <a:endParaRPr lang="en-US" sz="1600" b="1" dirty="0" smtClean="0"/>
          </a:p>
          <a:p>
            <a:r>
              <a:rPr lang="en-US" sz="1600" b="1" dirty="0" smtClean="0">
                <a:solidFill>
                  <a:srgbClr val="FF0000"/>
                </a:solidFill>
              </a:rPr>
              <a:t>Production strategy</a:t>
            </a:r>
            <a:r>
              <a:rPr lang="en-US" sz="1600" dirty="0" smtClean="0"/>
              <a:t>( "make or buy") - defines what the company produces itself, and that purchases from suppliers or partners, that is, how far worked out the production chain.</a:t>
            </a:r>
          </a:p>
          <a:p>
            <a:r>
              <a:rPr lang="en-US" sz="1600" b="1" dirty="0" smtClean="0">
                <a:solidFill>
                  <a:srgbClr val="FF0000"/>
                </a:solidFill>
              </a:rPr>
              <a:t>Financial Strategy</a:t>
            </a:r>
            <a:r>
              <a:rPr lang="en-US" sz="1600" dirty="0" smtClean="0">
                <a:solidFill>
                  <a:srgbClr val="FF0000"/>
                </a:solidFill>
              </a:rPr>
              <a:t>- </a:t>
            </a:r>
            <a:r>
              <a:rPr lang="en-US" sz="1600" dirty="0" smtClean="0"/>
              <a:t>to select the main source of funding: the development of their own funds (</a:t>
            </a:r>
            <a:r>
              <a:rPr lang="en-US" sz="1600" dirty="0" smtClean="0">
                <a:hlinkClick r:id="rId3" tooltip="Depreciation"/>
              </a:rPr>
              <a:t>depreciation</a:t>
            </a:r>
            <a:r>
              <a:rPr lang="en-US" sz="1600" dirty="0" smtClean="0"/>
              <a:t>, profit, the issue of shares, etc.) or through </a:t>
            </a:r>
            <a:r>
              <a:rPr lang="en-US" sz="1600" dirty="0" smtClean="0">
                <a:hlinkClick r:id="rId4" tooltip="Debt finance"/>
              </a:rPr>
              <a:t>debt financing</a:t>
            </a:r>
            <a:r>
              <a:rPr lang="en-US" sz="1600" dirty="0" smtClean="0"/>
              <a:t> (bank loans, bonds, commodity suppliers' credits, etc.).</a:t>
            </a:r>
          </a:p>
          <a:p>
            <a:endParaRPr lang="en-US" sz="1600" dirty="0" smtClean="0"/>
          </a:p>
          <a:p>
            <a:r>
              <a:rPr lang="en-US" sz="1600" b="1" i="1" dirty="0" smtClean="0">
                <a:solidFill>
                  <a:srgbClr val="FF0000"/>
                </a:solidFill>
              </a:rPr>
              <a:t>Example, </a:t>
            </a:r>
            <a:r>
              <a:rPr lang="en-US" sz="1600" b="1" dirty="0" smtClean="0"/>
              <a:t>Procter and Gamble spends huge amounts on advertising to create customer demand</a:t>
            </a:r>
            <a:r>
              <a:rPr lang="en-US" b="1" dirty="0" smtClean="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solidFill>
                  <a:srgbClr val="FF0000"/>
                </a:solidFill>
              </a:rPr>
              <a:t>STRATEGIC BUSINESS UNIT</a:t>
            </a:r>
            <a:endParaRPr lang="en-US" sz="3200" i="1" dirty="0">
              <a:solidFill>
                <a:srgbClr val="FF0000"/>
              </a:solidFill>
            </a:endParaRPr>
          </a:p>
        </p:txBody>
      </p:sp>
      <p:sp>
        <p:nvSpPr>
          <p:cNvPr id="3" name="Content Placeholder 2"/>
          <p:cNvSpPr>
            <a:spLocks noGrp="1"/>
          </p:cNvSpPr>
          <p:nvPr>
            <p:ph idx="1"/>
          </p:nvPr>
        </p:nvSpPr>
        <p:spPr/>
        <p:txBody>
          <a:bodyPr>
            <a:normAutofit fontScale="40000" lnSpcReduction="20000"/>
          </a:bodyPr>
          <a:lstStyle/>
          <a:p>
            <a:r>
              <a:rPr lang="en-US" dirty="0" smtClean="0"/>
              <a:t>An SBU is a semi-autonomous unit that is usually responsible for its own budgeting, new product decisions, hiring decisions, and price setting.</a:t>
            </a:r>
          </a:p>
          <a:p>
            <a:pPr>
              <a:buNone/>
            </a:pPr>
            <a:endParaRPr lang="en-US" dirty="0" smtClean="0"/>
          </a:p>
          <a:p>
            <a:r>
              <a:rPr lang="en-US" dirty="0" smtClean="0"/>
              <a:t>Factors that determine the success of an SBU include the degree of autonomy given to each SBU manager, the degree to which an SBU shares functional programs and facilities with other SBUs, and the manner in which the corporation adopts to new changes in the market.</a:t>
            </a:r>
          </a:p>
          <a:p>
            <a:pPr>
              <a:buNone/>
            </a:pPr>
            <a:endParaRPr lang="en-US" dirty="0" smtClean="0"/>
          </a:p>
          <a:p>
            <a:r>
              <a:rPr lang="en-US" dirty="0" smtClean="0"/>
              <a:t>An SBU may be a business unit within a larger corporation or it may be a business unto itself. Corporations may be composed of multiple SBUs, each of which is responsible for its own profitability.</a:t>
            </a:r>
          </a:p>
          <a:p>
            <a:endParaRPr lang="en-US" dirty="0" smtClean="0"/>
          </a:p>
          <a:p>
            <a:r>
              <a:rPr lang="en-US" dirty="0" smtClean="0"/>
              <a:t>According to </a:t>
            </a:r>
            <a:r>
              <a:rPr lang="en-US" dirty="0" err="1" smtClean="0"/>
              <a:t>Kotler</a:t>
            </a:r>
            <a:r>
              <a:rPr lang="en-US" dirty="0" smtClean="0"/>
              <a:t>- An SBU is </a:t>
            </a:r>
            <a:r>
              <a:rPr lang="en-US" i="1" dirty="0" smtClean="0">
                <a:solidFill>
                  <a:srgbClr val="FF0000"/>
                </a:solidFill>
              </a:rPr>
              <a:t>“a unit of company that has a separate mission, and objectives and that can be planned independently from other company business”</a:t>
            </a:r>
          </a:p>
          <a:p>
            <a:endParaRPr lang="en-US" i="1" dirty="0" smtClean="0">
              <a:solidFill>
                <a:srgbClr val="FF0000"/>
              </a:solidFill>
            </a:endParaRPr>
          </a:p>
          <a:p>
            <a:r>
              <a:rPr lang="en-US" dirty="0" smtClean="0"/>
              <a:t>It is a single business or collection of related businesses</a:t>
            </a:r>
          </a:p>
          <a:p>
            <a:r>
              <a:rPr lang="en-US" dirty="0" smtClean="0"/>
              <a:t>It has its own competitors</a:t>
            </a:r>
          </a:p>
          <a:p>
            <a:r>
              <a:rPr lang="en-US" dirty="0" smtClean="0"/>
              <a:t>It has a manager who is accountable for its operation</a:t>
            </a:r>
          </a:p>
          <a:p>
            <a:r>
              <a:rPr lang="en-US" dirty="0" smtClean="0"/>
              <a:t>It is an area that can be independently planned for within the organization</a:t>
            </a:r>
          </a:p>
          <a:p>
            <a:pPr>
              <a:buNone/>
            </a:pPr>
            <a:r>
              <a:rPr lang="en-US" dirty="0" smtClean="0"/>
              <a:t/>
            </a:r>
            <a:br>
              <a:rPr lang="en-US" dirty="0" smtClean="0"/>
            </a:br>
            <a:r>
              <a:rPr lang="en-US" dirty="0" smtClean="0">
                <a:hlinkClick r:id="rId2" action="ppaction://hlinkfile"/>
              </a:rPr>
              <a:t>Bharat College (Strategic Management)\Axis Bank recasts business into four strategic units - timesofindia-economictimes.html</a:t>
            </a:r>
            <a:r>
              <a:rPr lang="en-US" dirty="0" smtClean="0"/>
              <a:t/>
            </a:r>
            <a:br>
              <a:rPr lang="en-US" dirty="0" smtClean="0"/>
            </a:br>
            <a:r>
              <a:rPr lang="en-US" dirty="0" smtClean="0"/>
              <a:t/>
            </a:r>
            <a:br>
              <a:rPr lang="en-US" dirty="0" smtClean="0"/>
            </a:br>
            <a:endParaRPr lang="en-US" dirty="0"/>
          </a:p>
        </p:txBody>
      </p:sp>
      <p:sp>
        <p:nvSpPr>
          <p:cNvPr id="4" name="Footer Placeholder 3"/>
          <p:cNvSpPr>
            <a:spLocks noGrp="1"/>
          </p:cNvSpPr>
          <p:nvPr>
            <p:ph type="ftr" sz="quarter" idx="11"/>
          </p:nvPr>
        </p:nvSpPr>
        <p:spPr>
          <a:xfrm>
            <a:off x="152400" y="6248400"/>
            <a:ext cx="8458200" cy="457200"/>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17</a:t>
            </a:fld>
            <a:endParaRPr lang="en-IN"/>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en-US" i="1" dirty="0" smtClean="0">
                <a:solidFill>
                  <a:srgbClr val="FF0000"/>
                </a:solidFill>
              </a:rPr>
              <a:t/>
            </a:r>
            <a:br>
              <a:rPr lang="en-US" i="1" dirty="0" smtClean="0">
                <a:solidFill>
                  <a:srgbClr val="FF0000"/>
                </a:solidFill>
              </a:rPr>
            </a:br>
            <a:r>
              <a:rPr lang="en-US" i="1" dirty="0" smtClean="0">
                <a:solidFill>
                  <a:srgbClr val="FF0000"/>
                </a:solidFill>
              </a:rPr>
              <a:t/>
            </a:r>
            <a:br>
              <a:rPr lang="en-US" i="1" dirty="0" smtClean="0">
                <a:solidFill>
                  <a:srgbClr val="FF0000"/>
                </a:solidFill>
              </a:rPr>
            </a:br>
            <a:r>
              <a:rPr lang="en-US" i="1" dirty="0" smtClean="0">
                <a:solidFill>
                  <a:srgbClr val="FF0000"/>
                </a:solidFill>
              </a:rPr>
              <a:t/>
            </a:r>
            <a:br>
              <a:rPr lang="en-US" i="1" dirty="0" smtClean="0">
                <a:solidFill>
                  <a:srgbClr val="FF0000"/>
                </a:solidFill>
              </a:rPr>
            </a:br>
            <a:r>
              <a:rPr lang="en-US" i="1" dirty="0" smtClean="0">
                <a:solidFill>
                  <a:srgbClr val="FF0000"/>
                </a:solidFill>
              </a:rPr>
              <a:t>STRATEGIC INTENT- </a:t>
            </a:r>
            <a:r>
              <a:rPr lang="en-US" sz="1600" b="1" i="1" dirty="0" smtClean="0"/>
              <a:t>"Everything depends upon execution; having just a vision is no solution." </a:t>
            </a:r>
            <a:r>
              <a:rPr lang="en-US" sz="1600" i="1" dirty="0" smtClean="0"/>
              <a:t> </a:t>
            </a:r>
            <a:r>
              <a:rPr lang="en-US" sz="1600" dirty="0" smtClean="0"/>
              <a:t/>
            </a:r>
            <a:br>
              <a:rPr lang="en-US" sz="1600" dirty="0" smtClean="0"/>
            </a:br>
            <a:r>
              <a:rPr lang="en-US" sz="1600" i="1" dirty="0" smtClean="0"/>
              <a:t>– Stephen Sondheim</a:t>
            </a:r>
            <a:r>
              <a:rPr lang="en-US" dirty="0" smtClean="0"/>
              <a:t/>
            </a:r>
            <a:br>
              <a:rPr lang="en-US" dirty="0" smtClean="0"/>
            </a:br>
            <a:r>
              <a:rPr lang="en-US" i="1" dirty="0" smtClean="0">
                <a:solidFill>
                  <a:srgbClr val="FF0000"/>
                </a:solidFill>
              </a:rPr>
              <a:t/>
            </a:r>
            <a:br>
              <a:rPr lang="en-US" i="1" dirty="0" smtClean="0">
                <a:solidFill>
                  <a:srgbClr val="FF0000"/>
                </a:solidFill>
              </a:rPr>
            </a:br>
            <a:endParaRPr lang="en-US" i="1" dirty="0">
              <a:solidFill>
                <a:srgbClr val="FF0000"/>
              </a:solidFill>
            </a:endParaRPr>
          </a:p>
        </p:txBody>
      </p:sp>
      <p:sp>
        <p:nvSpPr>
          <p:cNvPr id="3" name="Content Placeholder 2"/>
          <p:cNvSpPr>
            <a:spLocks noGrp="1"/>
          </p:cNvSpPr>
          <p:nvPr>
            <p:ph idx="1"/>
          </p:nvPr>
        </p:nvSpPr>
        <p:spPr/>
        <p:txBody>
          <a:bodyPr>
            <a:normAutofit/>
          </a:bodyPr>
          <a:lstStyle/>
          <a:p>
            <a:r>
              <a:rPr lang="en-US" sz="2400" dirty="0" smtClean="0"/>
              <a:t>High-level statement as a means to achieve the vision of the company</a:t>
            </a:r>
          </a:p>
          <a:p>
            <a:r>
              <a:rPr lang="en-US" sz="2400" dirty="0" smtClean="0"/>
              <a:t>It’s a companies vision of what it wants to achieve in the long term.</a:t>
            </a:r>
          </a:p>
          <a:p>
            <a:endParaRPr lang="en-US" sz="2400" dirty="0"/>
          </a:p>
        </p:txBody>
      </p:sp>
      <p:sp>
        <p:nvSpPr>
          <p:cNvPr id="4" name="Footer Placeholder 3"/>
          <p:cNvSpPr>
            <a:spLocks noGrp="1"/>
          </p:cNvSpPr>
          <p:nvPr>
            <p:ph type="ftr" sz="quarter" idx="11"/>
          </p:nvPr>
        </p:nvSpPr>
        <p:spPr>
          <a:xfrm>
            <a:off x="152400" y="6248400"/>
            <a:ext cx="8610600" cy="457200"/>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18</a:t>
            </a:fld>
            <a:endParaRPr lang="en-IN"/>
          </a:p>
        </p:txBody>
      </p:sp>
      <p:pic>
        <p:nvPicPr>
          <p:cNvPr id="1026" name="Picture 2" descr="http://www.1000ventures.com/design_elements/selfmade/strategic_intent_6x4.png"/>
          <p:cNvPicPr>
            <a:picLocks noChangeAspect="1" noChangeArrowheads="1"/>
          </p:cNvPicPr>
          <p:nvPr/>
        </p:nvPicPr>
        <p:blipFill>
          <a:blip r:embed="rId2"/>
          <a:srcRect/>
          <a:stretch>
            <a:fillRect/>
          </a:stretch>
        </p:blipFill>
        <p:spPr bwMode="auto">
          <a:xfrm>
            <a:off x="990600" y="3124200"/>
            <a:ext cx="7086600" cy="3086101"/>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solidFill>
                  <a:srgbClr val="FF0000"/>
                </a:solidFill>
              </a:rPr>
              <a:t>MISSION, VISION &amp; GOALS</a:t>
            </a:r>
            <a:endParaRPr lang="en-US" sz="3200" i="1" dirty="0">
              <a:solidFill>
                <a:srgbClr val="FF0000"/>
              </a:solidFill>
            </a:endParaRPr>
          </a:p>
        </p:txBody>
      </p:sp>
      <p:sp>
        <p:nvSpPr>
          <p:cNvPr id="3" name="Content Placeholder 2"/>
          <p:cNvSpPr>
            <a:spLocks noGrp="1"/>
          </p:cNvSpPr>
          <p:nvPr>
            <p:ph idx="1"/>
          </p:nvPr>
        </p:nvSpPr>
        <p:spPr/>
        <p:txBody>
          <a:bodyPr/>
          <a:lstStyle/>
          <a:p>
            <a:r>
              <a:rPr lang="en-US" sz="2000" i="1" dirty="0" smtClean="0">
                <a:solidFill>
                  <a:srgbClr val="FF0000"/>
                </a:solidFill>
              </a:rPr>
              <a:t>MISSION STATEMENT:</a:t>
            </a:r>
          </a:p>
          <a:p>
            <a:pPr>
              <a:buNone/>
            </a:pPr>
            <a:r>
              <a:rPr lang="en-US" sz="2000" dirty="0" smtClean="0"/>
              <a:t>	This brief statement declares the purpose of an organization and defines the reason for the company's existence.</a:t>
            </a:r>
          </a:p>
          <a:p>
            <a:pPr>
              <a:buNone/>
            </a:pPr>
            <a:r>
              <a:rPr lang="en-US" sz="2000" dirty="0" smtClean="0"/>
              <a:t>	</a:t>
            </a:r>
          </a:p>
          <a:p>
            <a:pPr>
              <a:buNone/>
            </a:pPr>
            <a:r>
              <a:rPr lang="en-US" sz="2000" dirty="0" smtClean="0"/>
              <a:t>	It provides the framework and context to help guide the company's strategies and actions by spelling out the business's overall goal.</a:t>
            </a:r>
          </a:p>
          <a:p>
            <a:pPr>
              <a:buNone/>
            </a:pPr>
            <a:r>
              <a:rPr lang="en-US" sz="2000" dirty="0" smtClean="0"/>
              <a:t>	</a:t>
            </a:r>
          </a:p>
          <a:p>
            <a:pPr>
              <a:buNone/>
            </a:pPr>
            <a:r>
              <a:rPr lang="en-US" sz="2000" dirty="0" smtClean="0"/>
              <a:t>	Helps guide decision-making internally while also articulating the company's mission to customers, suppliers and the community.</a:t>
            </a:r>
          </a:p>
          <a:p>
            <a:pPr>
              <a:buNone/>
            </a:pPr>
            <a:r>
              <a:rPr lang="en-US" sz="2000" dirty="0" smtClean="0"/>
              <a:t>	</a:t>
            </a:r>
          </a:p>
          <a:p>
            <a:pPr>
              <a:buNone/>
            </a:pPr>
            <a:r>
              <a:rPr lang="en-US" sz="2000" dirty="0" smtClean="0"/>
              <a:t>	The mission statement is also not necessarily the same as your </a:t>
            </a:r>
            <a:r>
              <a:rPr lang="en-US" sz="2000" dirty="0" smtClean="0">
                <a:hlinkClick r:id="rId2"/>
              </a:rPr>
              <a:t>vision statement</a:t>
            </a:r>
            <a:r>
              <a:rPr lang="en-US" sz="2000" dirty="0" smtClean="0"/>
              <a:t>,</a:t>
            </a:r>
          </a:p>
          <a:p>
            <a:pPr>
              <a:buNone/>
            </a:pPr>
            <a:endParaRPr lang="en-US" sz="2000" dirty="0" smtClean="0"/>
          </a:p>
        </p:txBody>
      </p:sp>
      <p:sp>
        <p:nvSpPr>
          <p:cNvPr id="4" name="Footer Placeholder 3"/>
          <p:cNvSpPr>
            <a:spLocks noGrp="1"/>
          </p:cNvSpPr>
          <p:nvPr>
            <p:ph type="ftr" sz="quarter" idx="11"/>
          </p:nvPr>
        </p:nvSpPr>
        <p:spPr>
          <a:xfrm>
            <a:off x="0" y="6248400"/>
            <a:ext cx="8763000" cy="533400"/>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19</a:t>
            </a:fld>
            <a:endParaRPr lang="en-IN"/>
          </a:p>
        </p:txBody>
      </p:sp>
      <p:pic>
        <p:nvPicPr>
          <p:cNvPr id="41986" name="Picture 2" descr="https://encrypted-tbn1.gstatic.com/images?q=tbn:ANd9GcRC0cinhjtvmnNDnt8w4no77y1PaLfFF4Bli73Jppfu3KoCh8EB"/>
          <p:cNvPicPr>
            <a:picLocks noChangeAspect="1" noChangeArrowheads="1"/>
          </p:cNvPicPr>
          <p:nvPr/>
        </p:nvPicPr>
        <p:blipFill>
          <a:blip r:embed="rId3"/>
          <a:srcRect/>
          <a:stretch>
            <a:fillRect/>
          </a:stretch>
        </p:blipFill>
        <p:spPr bwMode="auto">
          <a:xfrm>
            <a:off x="6172200" y="1"/>
            <a:ext cx="2743200" cy="12954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428596" y="642918"/>
            <a:ext cx="8229600" cy="5340350"/>
          </a:xfrm>
        </p:spPr>
        <p:txBody>
          <a:bodyPr/>
          <a:lstStyle/>
          <a:p>
            <a:pPr eaLnBrk="1" hangingPunct="1">
              <a:buFont typeface="Arial" charset="0"/>
              <a:buNone/>
            </a:pPr>
            <a:r>
              <a:rPr lang="en-US" sz="2400" b="1" i="1" dirty="0" smtClean="0"/>
              <a:t>Unit I</a:t>
            </a:r>
          </a:p>
          <a:p>
            <a:pPr>
              <a:buFont typeface="Arial" charset="0"/>
              <a:buNone/>
            </a:pPr>
            <a:r>
              <a:rPr lang="en-US" sz="2400" dirty="0" smtClean="0"/>
              <a:t> </a:t>
            </a:r>
          </a:p>
          <a:p>
            <a:pPr>
              <a:buFont typeface="Arial" charset="0"/>
              <a:buNone/>
            </a:pPr>
            <a:r>
              <a:rPr lang="en-US" sz="2400" b="1" dirty="0" smtClean="0"/>
              <a:t>1. Business Policy – </a:t>
            </a:r>
            <a:r>
              <a:rPr lang="en-US" sz="2400" dirty="0" smtClean="0"/>
              <a:t>Meaning, Nature, Importance, Case studies</a:t>
            </a:r>
          </a:p>
          <a:p>
            <a:pPr>
              <a:buNone/>
            </a:pPr>
            <a:r>
              <a:rPr lang="en-US" sz="2400" b="1" dirty="0" smtClean="0"/>
              <a:t>2. Strategy – </a:t>
            </a:r>
            <a:r>
              <a:rPr lang="en-US" sz="2400" dirty="0" smtClean="0"/>
              <a:t>Meaning, Definition</a:t>
            </a:r>
          </a:p>
          <a:p>
            <a:pPr>
              <a:buNone/>
            </a:pPr>
            <a:r>
              <a:rPr lang="en-US" sz="2400" b="1" dirty="0" smtClean="0"/>
              <a:t>3. Strategic Management- </a:t>
            </a:r>
            <a:r>
              <a:rPr lang="en-US" sz="2400" dirty="0" smtClean="0"/>
              <a:t>Meaning, </a:t>
            </a:r>
            <a:r>
              <a:rPr lang="en-US" sz="2400" dirty="0" err="1" smtClean="0"/>
              <a:t>Defination</a:t>
            </a:r>
            <a:r>
              <a:rPr lang="en-US" sz="2400" dirty="0" smtClean="0"/>
              <a:t>, Importance of Strategic Management</a:t>
            </a:r>
          </a:p>
          <a:p>
            <a:pPr>
              <a:buNone/>
            </a:pPr>
            <a:r>
              <a:rPr lang="en-US" sz="2400" dirty="0" smtClean="0"/>
              <a:t>4. Process &amp; Levels of strategy and concept and Importance of </a:t>
            </a:r>
            <a:r>
              <a:rPr lang="en-US" sz="2400" b="1" dirty="0" smtClean="0"/>
              <a:t>SBU’s</a:t>
            </a:r>
          </a:p>
          <a:p>
            <a:pPr>
              <a:buNone/>
            </a:pPr>
            <a:r>
              <a:rPr lang="en-US" sz="2400" b="1" dirty="0" smtClean="0"/>
              <a:t>5. Strategic Intent - </a:t>
            </a:r>
            <a:r>
              <a:rPr lang="en-US" sz="2400" dirty="0" smtClean="0"/>
              <a:t>Mission, Vision, Goals, Objective, Plans</a:t>
            </a:r>
          </a:p>
          <a:p>
            <a:pPr eaLnBrk="1" hangingPunct="1">
              <a:buFont typeface="Arial" charset="0"/>
              <a:buNone/>
            </a:pPr>
            <a:endParaRPr lang="en-IN" sz="2400" b="1" dirty="0" smtClean="0"/>
          </a:p>
          <a:p>
            <a:pPr eaLnBrk="1" hangingPunct="1">
              <a:buFont typeface="Arial" charset="0"/>
              <a:buNone/>
            </a:pPr>
            <a:endParaRPr lang="en-IN" dirty="0" smtClean="0"/>
          </a:p>
        </p:txBody>
      </p:sp>
      <p:sp>
        <p:nvSpPr>
          <p:cNvPr id="11" name="Footer Placeholder 10"/>
          <p:cNvSpPr>
            <a:spLocks noGrp="1"/>
          </p:cNvSpPr>
          <p:nvPr>
            <p:ph type="ftr" sz="quarter" idx="11"/>
          </p:nvPr>
        </p:nvSpPr>
        <p:spPr>
          <a:xfrm>
            <a:off x="214282" y="6215082"/>
            <a:ext cx="8501122" cy="500066"/>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4" name="Slide Number Placeholder 3"/>
          <p:cNvSpPr>
            <a:spLocks noGrp="1"/>
          </p:cNvSpPr>
          <p:nvPr>
            <p:ph type="sldNum" sz="quarter" idx="12"/>
          </p:nvPr>
        </p:nvSpPr>
        <p:spPr/>
        <p:txBody>
          <a:bodyPr/>
          <a:lstStyle/>
          <a:p>
            <a:pPr>
              <a:defRPr/>
            </a:pPr>
            <a:fld id="{7C477AED-3D27-4D94-AFA9-83A002C601E0}" type="slidenum">
              <a:rPr lang="en-IN" smtClean="0"/>
              <a:pPr>
                <a:defRPr/>
              </a:pPr>
              <a:t>2</a:t>
            </a:fld>
            <a:endParaRPr lang="en-IN"/>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686800" cy="5638800"/>
          </a:xfrm>
        </p:spPr>
        <p:txBody>
          <a:bodyPr>
            <a:normAutofit fontScale="92500" lnSpcReduction="10000"/>
          </a:bodyPr>
          <a:lstStyle/>
          <a:p>
            <a:pPr>
              <a:buNone/>
            </a:pPr>
            <a:r>
              <a:rPr lang="en-US" b="1" i="1" dirty="0" smtClean="0">
                <a:solidFill>
                  <a:srgbClr val="FF0000"/>
                </a:solidFill>
              </a:rPr>
              <a:t>What does a mission statement include</a:t>
            </a:r>
          </a:p>
          <a:p>
            <a:pPr fontAlgn="base">
              <a:buNone/>
            </a:pPr>
            <a:endParaRPr lang="en-US" dirty="0" smtClean="0"/>
          </a:p>
          <a:p>
            <a:pPr fontAlgn="base">
              <a:buNone/>
            </a:pPr>
            <a:r>
              <a:rPr lang="en-US" dirty="0" smtClean="0"/>
              <a:t>A good mission statement answers several key </a:t>
            </a:r>
          </a:p>
          <a:p>
            <a:pPr fontAlgn="base">
              <a:buNone/>
            </a:pPr>
            <a:r>
              <a:rPr lang="en-US" dirty="0" smtClean="0"/>
              <a:t>questions about your business:</a:t>
            </a:r>
          </a:p>
          <a:p>
            <a:pPr fontAlgn="base">
              <a:buNone/>
            </a:pPr>
            <a:endParaRPr lang="en-US" dirty="0" smtClean="0"/>
          </a:p>
          <a:p>
            <a:pPr fontAlgn="base"/>
            <a:r>
              <a:rPr lang="en-US" dirty="0" smtClean="0"/>
              <a:t>What are the opportunities or needs that the company addresses?</a:t>
            </a:r>
          </a:p>
          <a:p>
            <a:pPr fontAlgn="base"/>
            <a:r>
              <a:rPr lang="en-US" dirty="0" smtClean="0"/>
              <a:t>What is the business of the organization? How are these needs being addressed?</a:t>
            </a:r>
          </a:p>
          <a:p>
            <a:pPr fontAlgn="base"/>
            <a:r>
              <a:rPr lang="en-US" dirty="0" smtClean="0"/>
              <a:t>What level of service is provided?</a:t>
            </a:r>
          </a:p>
          <a:p>
            <a:pPr fontAlgn="base"/>
            <a:r>
              <a:rPr lang="en-US" dirty="0" smtClean="0"/>
              <a:t>What principles or beliefs guide the organization?</a:t>
            </a:r>
          </a:p>
          <a:p>
            <a:pPr>
              <a:buNone/>
            </a:pPr>
            <a:endParaRPr lang="en-US" dirty="0">
              <a:solidFill>
                <a:schemeClr val="tx1"/>
              </a:solidFill>
            </a:endParaRPr>
          </a:p>
        </p:txBody>
      </p:sp>
      <p:sp>
        <p:nvSpPr>
          <p:cNvPr id="4" name="Footer Placeholder 3"/>
          <p:cNvSpPr>
            <a:spLocks noGrp="1"/>
          </p:cNvSpPr>
          <p:nvPr>
            <p:ph type="ftr" sz="quarter" idx="11"/>
          </p:nvPr>
        </p:nvSpPr>
        <p:spPr>
          <a:xfrm>
            <a:off x="76200" y="6248400"/>
            <a:ext cx="8610600" cy="533400"/>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 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20</a:t>
            </a:fld>
            <a:endParaRPr lang="en-IN"/>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21</a:t>
            </a:fld>
            <a:endParaRPr lang="en-IN"/>
          </a:p>
        </p:txBody>
      </p:sp>
      <p:sp>
        <p:nvSpPr>
          <p:cNvPr id="43010" name="AutoShape 2" descr="What Is a Vision Statemen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3012" name="AutoShape 4" descr="What Is a Vision Statemen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3013" name="Picture 5" descr="C:\Users\Vikram\Desktop\shutterstock_116486878.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9" name="TextBox 8"/>
          <p:cNvSpPr txBox="1"/>
          <p:nvPr/>
        </p:nvSpPr>
        <p:spPr>
          <a:xfrm>
            <a:off x="381000" y="228600"/>
            <a:ext cx="7391400" cy="584775"/>
          </a:xfrm>
          <a:prstGeom prst="rect">
            <a:avLst/>
          </a:prstGeom>
          <a:noFill/>
        </p:spPr>
        <p:txBody>
          <a:bodyPr wrap="square" rtlCol="0">
            <a:spAutoFit/>
          </a:bodyPr>
          <a:lstStyle/>
          <a:p>
            <a:r>
              <a:rPr lang="en-US" sz="3200" b="1" i="1" dirty="0" smtClean="0">
                <a:solidFill>
                  <a:srgbClr val="FF0000"/>
                </a:solidFill>
              </a:rPr>
              <a:t>VISION</a:t>
            </a:r>
            <a:endParaRPr lang="en-US" sz="3200" b="1" i="1" dirty="0">
              <a:solidFill>
                <a:srgbClr val="FF0000"/>
              </a:solidFill>
            </a:endParaRPr>
          </a:p>
        </p:txBody>
      </p:sp>
      <p:sp>
        <p:nvSpPr>
          <p:cNvPr id="10" name="TextBox 9"/>
          <p:cNvSpPr txBox="1"/>
          <p:nvPr/>
        </p:nvSpPr>
        <p:spPr>
          <a:xfrm>
            <a:off x="3124200" y="3886200"/>
            <a:ext cx="5791200" cy="3139321"/>
          </a:xfrm>
          <a:prstGeom prst="rect">
            <a:avLst/>
          </a:prstGeom>
          <a:noFill/>
        </p:spPr>
        <p:txBody>
          <a:bodyPr wrap="square" rtlCol="0">
            <a:spAutoFit/>
          </a:bodyPr>
          <a:lstStyle/>
          <a:p>
            <a:r>
              <a:rPr lang="en-US" dirty="0" smtClean="0"/>
              <a:t>Vision statement can help you communicate your company's goals to employees and management in a single sentence.</a:t>
            </a:r>
          </a:p>
          <a:p>
            <a:r>
              <a:rPr lang="en-US" dirty="0" smtClean="0"/>
              <a:t>They lay out the most important primary goals for a company.</a:t>
            </a:r>
          </a:p>
          <a:p>
            <a:r>
              <a:rPr lang="en-US" dirty="0" smtClean="0"/>
              <a:t>Vision statements generally don't outline a plan to achieve those goals. But by outlining the key objectives for a company, they enable the company's employees to develop business strategies to achieve the stated goals. </a:t>
            </a:r>
          </a:p>
          <a:p>
            <a:r>
              <a:rPr lang="en-US" dirty="0" smtClean="0"/>
              <a:t> </a:t>
            </a:r>
            <a:endParaRPr lang="en-US" dirty="0"/>
          </a:p>
        </p:txBody>
      </p:sp>
      <p:sp>
        <p:nvSpPr>
          <p:cNvPr id="11" name="TextBox 10"/>
          <p:cNvSpPr txBox="1"/>
          <p:nvPr/>
        </p:nvSpPr>
        <p:spPr>
          <a:xfrm>
            <a:off x="3962400" y="1295400"/>
            <a:ext cx="4800600" cy="369332"/>
          </a:xfrm>
          <a:prstGeom prst="rect">
            <a:avLst/>
          </a:prstGeom>
          <a:noFill/>
        </p:spPr>
        <p:txBody>
          <a:bodyPr wrap="square" rtlCol="0">
            <a:spAutoFit/>
          </a:bodyPr>
          <a:lstStyle/>
          <a:p>
            <a:r>
              <a:rPr lang="en-US" dirty="0" smtClean="0">
                <a:hlinkClick r:id="rId3" action="ppaction://hlinkfile"/>
              </a:rPr>
              <a:t>TATA POWER VISION, MISSION &amp; VALUES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solidFill>
                  <a:srgbClr val="FF0000"/>
                </a:solidFill>
              </a:rPr>
              <a:t>VISION STATEMENT</a:t>
            </a:r>
            <a:endParaRPr lang="en-US" sz="3200" i="1" dirty="0">
              <a:solidFill>
                <a:srgbClr val="FF0000"/>
              </a:solidFill>
            </a:endParaRPr>
          </a:p>
        </p:txBody>
      </p:sp>
      <p:sp>
        <p:nvSpPr>
          <p:cNvPr id="4" name="Footer Placeholder 3"/>
          <p:cNvSpPr>
            <a:spLocks noGrp="1"/>
          </p:cNvSpPr>
          <p:nvPr>
            <p:ph type="ftr" sz="quarter" idx="11"/>
          </p:nvPr>
        </p:nvSpPr>
        <p:spPr>
          <a:xfrm>
            <a:off x="0" y="6248400"/>
            <a:ext cx="8610600" cy="365125"/>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22</a:t>
            </a:fld>
            <a:endParaRPr lang="en-IN"/>
          </a:p>
        </p:txBody>
      </p:sp>
      <p:pic>
        <p:nvPicPr>
          <p:cNvPr id="1026" name="Picture 2" descr="http://blogs-images.forbes.com/johnkotter/files/2014/04/screen-shot-2013-10-14-at-7-08-28-am-300x20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524000"/>
            <a:ext cx="6324600" cy="449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6999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i="1" dirty="0" smtClean="0">
                <a:solidFill>
                  <a:srgbClr val="FF0000"/>
                </a:solidFill>
              </a:rPr>
              <a:t>DEFINING ORGANISATIONAL GOALS &amp; OBJECTIVES</a:t>
            </a:r>
            <a:endParaRPr lang="en-US" sz="3200" i="1" dirty="0">
              <a:solidFill>
                <a:srgbClr val="FF0000"/>
              </a:solidFill>
            </a:endParaRPr>
          </a:p>
        </p:txBody>
      </p:sp>
      <p:sp>
        <p:nvSpPr>
          <p:cNvPr id="3" name="Content Placeholder 2"/>
          <p:cNvSpPr>
            <a:spLocks noGrp="1"/>
          </p:cNvSpPr>
          <p:nvPr>
            <p:ph idx="1"/>
          </p:nvPr>
        </p:nvSpPr>
        <p:spPr/>
        <p:txBody>
          <a:bodyPr>
            <a:normAutofit/>
          </a:bodyPr>
          <a:lstStyle/>
          <a:p>
            <a:r>
              <a:rPr lang="en-US" sz="2400" i="1" dirty="0" smtClean="0"/>
              <a:t>Involves breaking up of a mission statement into definite milestones, identifying events activities, and plotting the stages and targets to a series of goals in a time-bound manner.</a:t>
            </a:r>
          </a:p>
          <a:p>
            <a:r>
              <a:rPr lang="en-US" sz="2400" i="1" dirty="0" smtClean="0"/>
              <a:t>Goals must be linked to corporate performance parameters such as profitability, liquidity, growth, productivity &amp; sustainability.</a:t>
            </a:r>
          </a:p>
          <a:p>
            <a:r>
              <a:rPr lang="en-US" sz="2400" i="1" dirty="0" smtClean="0"/>
              <a:t>Goals should be precise &amp; measurable.</a:t>
            </a:r>
          </a:p>
          <a:p>
            <a:r>
              <a:rPr lang="en-US" sz="2400" i="1" dirty="0" smtClean="0"/>
              <a:t>Care should be taken to ensure that they can be easily related by all stakeholders</a:t>
            </a:r>
            <a:endParaRPr lang="en-US" sz="2400" i="1" dirty="0"/>
          </a:p>
        </p:txBody>
      </p:sp>
      <p:sp>
        <p:nvSpPr>
          <p:cNvPr id="4" name="Footer Placeholder 3"/>
          <p:cNvSpPr>
            <a:spLocks noGrp="1"/>
          </p:cNvSpPr>
          <p:nvPr>
            <p:ph type="ftr" sz="quarter" idx="11"/>
          </p:nvPr>
        </p:nvSpPr>
        <p:spPr>
          <a:xfrm>
            <a:off x="13854" y="6248400"/>
            <a:ext cx="8672945" cy="365125"/>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23</a:t>
            </a:fld>
            <a:endParaRPr lang="en-IN"/>
          </a:p>
        </p:txBody>
      </p:sp>
    </p:spTree>
    <p:extLst>
      <p:ext uri="{BB962C8B-B14F-4D97-AF65-F5344CB8AC3E}">
        <p14:creationId xmlns:p14="http://schemas.microsoft.com/office/powerpoint/2010/main" val="203504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r>
              <a:rPr lang="en-US" sz="2800" i="1" dirty="0" smtClean="0">
                <a:solidFill>
                  <a:srgbClr val="FF0000"/>
                </a:solidFill>
              </a:rPr>
              <a:t>BUSINESS POLICY what exactly it is?</a:t>
            </a:r>
            <a:endParaRPr lang="en-US" sz="2800" i="1" dirty="0">
              <a:solidFill>
                <a:srgbClr val="FF0000"/>
              </a:solidFill>
            </a:endParaRPr>
          </a:p>
        </p:txBody>
      </p:sp>
      <p:sp>
        <p:nvSpPr>
          <p:cNvPr id="4098" name="Content Placeholder 2"/>
          <p:cNvSpPr>
            <a:spLocks noGrp="1"/>
          </p:cNvSpPr>
          <p:nvPr>
            <p:ph idx="1"/>
          </p:nvPr>
        </p:nvSpPr>
        <p:spPr>
          <a:xfrm>
            <a:off x="457200" y="1017609"/>
            <a:ext cx="8229600" cy="5483225"/>
          </a:xfrm>
        </p:spPr>
        <p:txBody>
          <a:bodyPr>
            <a:normAutofit fontScale="62500" lnSpcReduction="20000"/>
          </a:bodyPr>
          <a:lstStyle/>
          <a:p>
            <a:pPr algn="just" eaLnBrk="1" hangingPunct="1">
              <a:buNone/>
            </a:pPr>
            <a:endParaRPr lang="en-IN" sz="2400" dirty="0" smtClean="0"/>
          </a:p>
          <a:p>
            <a:pPr algn="just" eaLnBrk="1" hangingPunct="1">
              <a:buNone/>
            </a:pPr>
            <a:r>
              <a:rPr lang="en-IN" sz="2400" dirty="0" smtClean="0"/>
              <a:t>	</a:t>
            </a:r>
          </a:p>
          <a:p>
            <a:pPr algn="just" eaLnBrk="1" hangingPunct="1">
              <a:buNone/>
            </a:pPr>
            <a:r>
              <a:rPr lang="en-IN" sz="2400" dirty="0" smtClean="0">
                <a:solidFill>
                  <a:srgbClr val="FF0000"/>
                </a:solidFill>
              </a:rPr>
              <a:t>Business Policy defines the scope or spheres within which decisions can be </a:t>
            </a:r>
          </a:p>
          <a:p>
            <a:pPr algn="just" eaLnBrk="1" hangingPunct="1">
              <a:buNone/>
            </a:pPr>
            <a:r>
              <a:rPr lang="en-IN" sz="2400" dirty="0" smtClean="0">
                <a:solidFill>
                  <a:srgbClr val="FF0000"/>
                </a:solidFill>
              </a:rPr>
              <a:t>taken by the subordinates in an organization</a:t>
            </a:r>
            <a:r>
              <a:rPr lang="en-IN" sz="2400" dirty="0" smtClean="0"/>
              <a:t>. </a:t>
            </a:r>
          </a:p>
          <a:p>
            <a:pPr algn="just" eaLnBrk="1" hangingPunct="1">
              <a:buNone/>
            </a:pPr>
            <a:endParaRPr lang="en-IN" sz="2400" dirty="0" smtClean="0"/>
          </a:p>
          <a:p>
            <a:pPr algn="just" eaLnBrk="1" hangingPunct="1">
              <a:buNone/>
            </a:pPr>
            <a:r>
              <a:rPr lang="en-IN" sz="2400" dirty="0" smtClean="0"/>
              <a:t>It permits the lower level management to deal with the problems and issues </a:t>
            </a:r>
          </a:p>
          <a:p>
            <a:pPr algn="just" eaLnBrk="1" hangingPunct="1">
              <a:buNone/>
            </a:pPr>
            <a:r>
              <a:rPr lang="en-IN" sz="2400" dirty="0" smtClean="0"/>
              <a:t>without consulting top level management every time for decisions. </a:t>
            </a:r>
          </a:p>
          <a:p>
            <a:pPr algn="just" eaLnBrk="1" hangingPunct="1">
              <a:buNone/>
            </a:pPr>
            <a:r>
              <a:rPr lang="en-IN" sz="2400" dirty="0" smtClean="0"/>
              <a:t>	</a:t>
            </a:r>
          </a:p>
          <a:p>
            <a:pPr algn="just" eaLnBrk="1" hangingPunct="1">
              <a:buNone/>
            </a:pPr>
            <a:r>
              <a:rPr lang="en-IN" sz="2400" dirty="0" smtClean="0">
                <a:solidFill>
                  <a:srgbClr val="FF0000"/>
                </a:solidFill>
              </a:rPr>
              <a:t>Business policies are the guidelines developed by an organization to govern its </a:t>
            </a:r>
          </a:p>
          <a:p>
            <a:pPr algn="just" eaLnBrk="1" hangingPunct="1">
              <a:buNone/>
            </a:pPr>
            <a:r>
              <a:rPr lang="en-IN" sz="2400" dirty="0" smtClean="0">
                <a:solidFill>
                  <a:srgbClr val="FF0000"/>
                </a:solidFill>
              </a:rPr>
              <a:t>actions. </a:t>
            </a:r>
          </a:p>
          <a:p>
            <a:pPr algn="just" eaLnBrk="1" hangingPunct="1">
              <a:buNone/>
            </a:pPr>
            <a:r>
              <a:rPr lang="en-IN" sz="2400" dirty="0" smtClean="0">
                <a:solidFill>
                  <a:srgbClr val="FF0000"/>
                </a:solidFill>
              </a:rPr>
              <a:t>	</a:t>
            </a:r>
          </a:p>
          <a:p>
            <a:pPr algn="just" eaLnBrk="1" hangingPunct="1">
              <a:buNone/>
            </a:pPr>
            <a:r>
              <a:rPr lang="en-IN" sz="2400" dirty="0" smtClean="0"/>
              <a:t>They define the limits within which decisions must be made. </a:t>
            </a:r>
          </a:p>
          <a:p>
            <a:pPr algn="just" eaLnBrk="1" hangingPunct="1">
              <a:buNone/>
            </a:pPr>
            <a:endParaRPr lang="en-IN" sz="2400" dirty="0" smtClean="0">
              <a:solidFill>
                <a:srgbClr val="FF0000"/>
              </a:solidFill>
            </a:endParaRPr>
          </a:p>
          <a:p>
            <a:pPr algn="just" eaLnBrk="1" hangingPunct="1">
              <a:buNone/>
            </a:pPr>
            <a:r>
              <a:rPr lang="en-IN" sz="2400" dirty="0" smtClean="0">
                <a:solidFill>
                  <a:srgbClr val="FF0000"/>
                </a:solidFill>
              </a:rPr>
              <a:t>Business policy also deals with acquisition of resources with which organizational goals </a:t>
            </a:r>
          </a:p>
          <a:p>
            <a:pPr algn="just" eaLnBrk="1" hangingPunct="1">
              <a:buNone/>
            </a:pPr>
            <a:r>
              <a:rPr lang="en-IN" sz="2400" dirty="0" smtClean="0">
                <a:solidFill>
                  <a:srgbClr val="FF0000"/>
                </a:solidFill>
              </a:rPr>
              <a:t>can be achieved. </a:t>
            </a:r>
          </a:p>
          <a:p>
            <a:pPr algn="just" eaLnBrk="1" hangingPunct="1">
              <a:buNone/>
            </a:pPr>
            <a:r>
              <a:rPr lang="en-IN" sz="2400" dirty="0" smtClean="0">
                <a:solidFill>
                  <a:srgbClr val="FF0000"/>
                </a:solidFill>
              </a:rPr>
              <a:t>	</a:t>
            </a:r>
          </a:p>
          <a:p>
            <a:pPr algn="just" eaLnBrk="1" hangingPunct="1">
              <a:buNone/>
            </a:pPr>
            <a:r>
              <a:rPr lang="en-IN" sz="2400" dirty="0" smtClean="0"/>
              <a:t>It is the study of the roles and responsibilities of top level management, the significant issues </a:t>
            </a:r>
          </a:p>
          <a:p>
            <a:pPr algn="just" eaLnBrk="1" hangingPunct="1">
              <a:buNone/>
            </a:pPr>
            <a:r>
              <a:rPr lang="en-IN" sz="2400" dirty="0" smtClean="0"/>
              <a:t>affecting organizational success and the decisions affecting organization in long-run. </a:t>
            </a:r>
          </a:p>
          <a:p>
            <a:pPr algn="just" eaLnBrk="1" hangingPunct="1">
              <a:buFont typeface="Arial" charset="0"/>
              <a:buNone/>
            </a:pPr>
            <a:r>
              <a:rPr lang="en-IN" sz="2400" dirty="0" smtClean="0"/>
              <a:t/>
            </a:r>
            <a:br>
              <a:rPr lang="en-IN" sz="2400" dirty="0" smtClean="0"/>
            </a:br>
            <a:r>
              <a:rPr lang="en-IN" sz="2400" dirty="0" smtClean="0"/>
              <a:t/>
            </a:r>
            <a:br>
              <a:rPr lang="en-IN" sz="2400" dirty="0" smtClean="0"/>
            </a:br>
            <a:endParaRPr lang="en-IN" sz="2400" dirty="0" smtClean="0"/>
          </a:p>
        </p:txBody>
      </p:sp>
      <p:sp>
        <p:nvSpPr>
          <p:cNvPr id="7" name="Footer Placeholder 6"/>
          <p:cNvSpPr>
            <a:spLocks noGrp="1"/>
          </p:cNvSpPr>
          <p:nvPr>
            <p:ph type="ftr" sz="quarter" idx="11"/>
          </p:nvPr>
        </p:nvSpPr>
        <p:spPr>
          <a:xfrm>
            <a:off x="642910" y="6215082"/>
            <a:ext cx="7286676" cy="365125"/>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5" name="Slide Number Placeholder 4"/>
          <p:cNvSpPr>
            <a:spLocks noGrp="1"/>
          </p:cNvSpPr>
          <p:nvPr>
            <p:ph type="sldNum" sz="quarter" idx="12"/>
          </p:nvPr>
        </p:nvSpPr>
        <p:spPr/>
        <p:txBody>
          <a:bodyPr/>
          <a:lstStyle/>
          <a:p>
            <a:pPr>
              <a:defRPr/>
            </a:pPr>
            <a:fld id="{625EFFAC-19C6-43AF-B253-C3EC93C8B0E5}" type="slidenum">
              <a:rPr lang="en-IN" smtClean="0"/>
              <a:pPr>
                <a:defRPr/>
              </a:pPr>
              <a:t>3</a:t>
            </a:fld>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04800" y="642918"/>
            <a:ext cx="8686800" cy="838200"/>
          </a:xfrm>
        </p:spPr>
        <p:txBody>
          <a:bodyPr>
            <a:noAutofit/>
          </a:bodyPr>
          <a:lstStyle/>
          <a:p>
            <a:r>
              <a:rPr lang="en-US" sz="2400" b="1" i="1" dirty="0" smtClean="0">
                <a:solidFill>
                  <a:srgbClr val="FF0000"/>
                </a:solidFill>
              </a:rPr>
              <a:t>FEATURES OF BUSINESS POLICY</a:t>
            </a:r>
            <a:br>
              <a:rPr lang="en-US" sz="2400" b="1" i="1" dirty="0" smtClean="0">
                <a:solidFill>
                  <a:srgbClr val="FF0000"/>
                </a:solidFill>
              </a:rPr>
            </a:br>
            <a:endParaRPr lang="en-US" sz="2400" b="1" i="1" dirty="0">
              <a:solidFill>
                <a:srgbClr val="FF0000"/>
              </a:solidFill>
            </a:endParaRPr>
          </a:p>
        </p:txBody>
      </p:sp>
      <p:sp>
        <p:nvSpPr>
          <p:cNvPr id="5123" name="Content Placeholder 2"/>
          <p:cNvSpPr>
            <a:spLocks noGrp="1"/>
          </p:cNvSpPr>
          <p:nvPr>
            <p:ph idx="1"/>
          </p:nvPr>
        </p:nvSpPr>
        <p:spPr>
          <a:xfrm>
            <a:off x="457200" y="1231922"/>
            <a:ext cx="8229600" cy="5340350"/>
          </a:xfrm>
        </p:spPr>
        <p:txBody>
          <a:bodyPr/>
          <a:lstStyle/>
          <a:p>
            <a:pPr marL="0" eaLnBrk="1" hangingPunct="1">
              <a:spcBef>
                <a:spcPct val="0"/>
              </a:spcBef>
            </a:pPr>
            <a:r>
              <a:rPr lang="en-IN" sz="1800" b="1" dirty="0" smtClean="0"/>
              <a:t>Specific-</a:t>
            </a:r>
            <a:r>
              <a:rPr lang="en-IN" sz="1800" dirty="0" smtClean="0"/>
              <a:t> Policy should be specific/definite. If it is uncertain, then the implementation will become difficult. </a:t>
            </a:r>
          </a:p>
          <a:p>
            <a:pPr marL="0" eaLnBrk="1" hangingPunct="1">
              <a:spcBef>
                <a:spcPct val="0"/>
              </a:spcBef>
            </a:pPr>
            <a:r>
              <a:rPr lang="en-IN" sz="1800" b="1" dirty="0" smtClean="0"/>
              <a:t>Clear-</a:t>
            </a:r>
            <a:r>
              <a:rPr lang="en-IN" sz="1800" dirty="0" smtClean="0"/>
              <a:t> Policy must be unambiguous. It should avoid use of jargons and connotations. There should be no misunderstandings in following the policy. </a:t>
            </a:r>
          </a:p>
          <a:p>
            <a:pPr marL="0" eaLnBrk="1" hangingPunct="1">
              <a:spcBef>
                <a:spcPct val="0"/>
              </a:spcBef>
            </a:pPr>
            <a:r>
              <a:rPr lang="en-IN" sz="1800" b="1" dirty="0" smtClean="0"/>
              <a:t>Reliable/Uniform-</a:t>
            </a:r>
            <a:r>
              <a:rPr lang="en-IN" sz="1800" dirty="0" smtClean="0"/>
              <a:t> Policy must be uniform enough so that it can be efficiently followed by the subordinates. </a:t>
            </a:r>
          </a:p>
          <a:p>
            <a:pPr marL="0" eaLnBrk="1" hangingPunct="1">
              <a:spcBef>
                <a:spcPct val="0"/>
              </a:spcBef>
            </a:pPr>
            <a:r>
              <a:rPr lang="en-IN" sz="1800" b="1" dirty="0" smtClean="0"/>
              <a:t>Appropriate-</a:t>
            </a:r>
            <a:r>
              <a:rPr lang="en-IN" sz="1800" dirty="0" smtClean="0"/>
              <a:t> Policy should be appropriate to the present organizational goal. </a:t>
            </a:r>
          </a:p>
          <a:p>
            <a:pPr marL="0" eaLnBrk="1" hangingPunct="1">
              <a:spcBef>
                <a:spcPct val="0"/>
              </a:spcBef>
            </a:pPr>
            <a:r>
              <a:rPr lang="en-IN" sz="1800" b="1" dirty="0" smtClean="0"/>
              <a:t>Simple-</a:t>
            </a:r>
            <a:r>
              <a:rPr lang="en-IN" sz="1800" dirty="0" smtClean="0"/>
              <a:t> A policy should be simple and easily understood by all in the organization. </a:t>
            </a:r>
          </a:p>
          <a:p>
            <a:pPr marL="0" eaLnBrk="1" hangingPunct="1">
              <a:spcBef>
                <a:spcPct val="0"/>
              </a:spcBef>
            </a:pPr>
            <a:r>
              <a:rPr lang="en-IN" sz="1800" b="1" dirty="0" smtClean="0"/>
              <a:t>Inclusive/Comprehensive-</a:t>
            </a:r>
            <a:r>
              <a:rPr lang="en-IN" sz="1800" dirty="0" smtClean="0"/>
              <a:t> In order to have a wide scope, a policy must be comprehensive. </a:t>
            </a:r>
          </a:p>
          <a:p>
            <a:pPr marL="0" eaLnBrk="1" hangingPunct="1">
              <a:spcBef>
                <a:spcPct val="0"/>
              </a:spcBef>
            </a:pPr>
            <a:r>
              <a:rPr lang="en-IN" sz="1800" b="1" dirty="0" smtClean="0"/>
              <a:t>Flexible-</a:t>
            </a:r>
            <a:r>
              <a:rPr lang="en-IN" sz="1800" dirty="0" smtClean="0"/>
              <a:t> Policy should be flexible in operation/application. This does not imply that a policy should be altered always, but it should be wide in scope so as to ensure that the line managers use them in repetitive/routine scenarios. </a:t>
            </a:r>
          </a:p>
          <a:p>
            <a:pPr marL="0" eaLnBrk="1" hangingPunct="1">
              <a:spcBef>
                <a:spcPct val="0"/>
              </a:spcBef>
            </a:pPr>
            <a:r>
              <a:rPr lang="en-IN" sz="1800" b="1" dirty="0" smtClean="0"/>
              <a:t>Stable-</a:t>
            </a:r>
            <a:r>
              <a:rPr lang="en-IN" sz="1800" dirty="0" smtClean="0"/>
              <a:t> Policy should be stable else it will lead to indecisiveness and uncertainty in minds of those who look into it for guidance. </a:t>
            </a:r>
          </a:p>
        </p:txBody>
      </p:sp>
      <p:sp>
        <p:nvSpPr>
          <p:cNvPr id="6" name="Footer Placeholder 5"/>
          <p:cNvSpPr>
            <a:spLocks noGrp="1"/>
          </p:cNvSpPr>
          <p:nvPr>
            <p:ph type="ftr" sz="quarter" idx="11"/>
          </p:nvPr>
        </p:nvSpPr>
        <p:spPr>
          <a:xfrm>
            <a:off x="71438" y="6215082"/>
            <a:ext cx="8572528" cy="571504"/>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 vj.brajdar@outlook.com</a:t>
            </a:r>
            <a:endParaRPr lang="en-IN" dirty="0"/>
          </a:p>
        </p:txBody>
      </p:sp>
      <p:sp>
        <p:nvSpPr>
          <p:cNvPr id="5" name="Slide Number Placeholder 4"/>
          <p:cNvSpPr>
            <a:spLocks noGrp="1"/>
          </p:cNvSpPr>
          <p:nvPr>
            <p:ph type="sldNum" sz="quarter" idx="12"/>
          </p:nvPr>
        </p:nvSpPr>
        <p:spPr/>
        <p:txBody>
          <a:bodyPr/>
          <a:lstStyle/>
          <a:p>
            <a:pPr>
              <a:defRPr/>
            </a:pPr>
            <a:fld id="{F35CD357-ABDB-43A5-9369-1A084F436A8D}" type="slidenum">
              <a:rPr lang="en-IN" smtClean="0"/>
              <a:pPr>
                <a:defRPr/>
              </a:pPr>
              <a:t>4</a:t>
            </a:fld>
            <a:endParaRPr lang="en-IN"/>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2800" i="1" dirty="0" smtClean="0">
                <a:solidFill>
                  <a:srgbClr val="FF0000"/>
                </a:solidFill>
              </a:rPr>
              <a:t>FACTORS DETERMINING BUSINESS POLICY</a:t>
            </a:r>
            <a:endParaRPr lang="en-US" sz="2800" i="1" dirty="0">
              <a:solidFill>
                <a:srgbClr val="FF0000"/>
              </a:solidFill>
            </a:endParaRPr>
          </a:p>
        </p:txBody>
      </p:sp>
      <p:sp>
        <p:nvSpPr>
          <p:cNvPr id="3" name="Content Placeholder 2"/>
          <p:cNvSpPr>
            <a:spLocks noGrp="1"/>
          </p:cNvSpPr>
          <p:nvPr>
            <p:ph idx="1"/>
          </p:nvPr>
        </p:nvSpPr>
        <p:spPr/>
        <p:txBody>
          <a:bodyPr>
            <a:normAutofit/>
          </a:bodyPr>
          <a:lstStyle/>
          <a:p>
            <a:r>
              <a:rPr lang="en-US" sz="2400" i="1" dirty="0" smtClean="0"/>
              <a:t>INTERNAL FACTORS.</a:t>
            </a:r>
          </a:p>
          <a:p>
            <a:pPr lvl="1"/>
            <a:r>
              <a:rPr lang="en-US" sz="2000" i="1" dirty="0" smtClean="0"/>
              <a:t>Business Mission</a:t>
            </a:r>
          </a:p>
          <a:p>
            <a:pPr lvl="1"/>
            <a:r>
              <a:rPr lang="en-US" sz="2000" i="1" dirty="0" smtClean="0"/>
              <a:t>Business Objectives</a:t>
            </a:r>
          </a:p>
          <a:p>
            <a:pPr lvl="1"/>
            <a:r>
              <a:rPr lang="en-US" sz="2000" i="1" dirty="0" smtClean="0"/>
              <a:t>The resources</a:t>
            </a:r>
          </a:p>
          <a:p>
            <a:pPr lvl="1"/>
            <a:r>
              <a:rPr lang="en-US" sz="2000" i="1" dirty="0" smtClean="0"/>
              <a:t>Management philosophy &amp; Values</a:t>
            </a:r>
          </a:p>
          <a:p>
            <a:pPr marL="342900" lvl="1" indent="-342900">
              <a:buFont typeface="Wingdings 2"/>
              <a:buChar char=""/>
            </a:pPr>
            <a:r>
              <a:rPr lang="en-US" sz="2400" i="1" dirty="0" smtClean="0"/>
              <a:t>EXTERNAL FACTORS</a:t>
            </a:r>
          </a:p>
          <a:p>
            <a:pPr marL="742950" lvl="2" indent="-342900">
              <a:buFont typeface="Wingdings 2"/>
              <a:buChar char=""/>
            </a:pPr>
            <a:r>
              <a:rPr lang="en-US" sz="2000" i="1" dirty="0" smtClean="0"/>
              <a:t>Industry Structure</a:t>
            </a:r>
          </a:p>
          <a:p>
            <a:pPr marL="742950" lvl="2" indent="-342900">
              <a:buFont typeface="Wingdings 2"/>
              <a:buChar char=""/>
            </a:pPr>
            <a:r>
              <a:rPr lang="en-US" sz="2000" i="1" dirty="0" smtClean="0"/>
              <a:t>Economic Environment</a:t>
            </a:r>
          </a:p>
          <a:p>
            <a:pPr marL="742950" lvl="2" indent="-342900">
              <a:buFont typeface="Wingdings 2"/>
              <a:buChar char=""/>
            </a:pPr>
            <a:r>
              <a:rPr lang="en-US" sz="2000" i="1" dirty="0" smtClean="0"/>
              <a:t>Political Environment</a:t>
            </a:r>
          </a:p>
          <a:p>
            <a:pPr marL="742950" lvl="2" indent="-342900">
              <a:buFont typeface="Wingdings 2"/>
              <a:buChar char=""/>
            </a:pPr>
            <a:r>
              <a:rPr lang="en-US" sz="2000" i="1" dirty="0" smtClean="0"/>
              <a:t>Social Environment</a:t>
            </a:r>
          </a:p>
          <a:p>
            <a:pPr marL="742950" lvl="2" indent="-342900">
              <a:buFont typeface="Wingdings 2"/>
              <a:buChar char=""/>
            </a:pPr>
            <a:r>
              <a:rPr lang="en-US" sz="2000" i="1" dirty="0" smtClean="0"/>
              <a:t>Technology</a:t>
            </a:r>
          </a:p>
        </p:txBody>
      </p:sp>
      <p:sp>
        <p:nvSpPr>
          <p:cNvPr id="4" name="Footer Placeholder 3"/>
          <p:cNvSpPr>
            <a:spLocks noGrp="1"/>
          </p:cNvSpPr>
          <p:nvPr>
            <p:ph type="ftr" sz="quarter" idx="11"/>
          </p:nvPr>
        </p:nvSpPr>
        <p:spPr>
          <a:xfrm>
            <a:off x="0" y="6215082"/>
            <a:ext cx="8786842" cy="357190"/>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 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5</a:t>
            </a:fld>
            <a:endParaRPr lang="en-IN"/>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i="1" dirty="0" smtClean="0">
                <a:solidFill>
                  <a:srgbClr val="FF0000"/>
                </a:solidFill>
              </a:rPr>
              <a:t>IMPORTANCE OF BUSINESS POLICY</a:t>
            </a:r>
            <a:endParaRPr lang="en-US" sz="2800" i="1" dirty="0">
              <a:solidFill>
                <a:srgbClr val="FF0000"/>
              </a:solidFill>
            </a:endParaRPr>
          </a:p>
        </p:txBody>
      </p:sp>
      <p:sp>
        <p:nvSpPr>
          <p:cNvPr id="3" name="Content Placeholder 2"/>
          <p:cNvSpPr>
            <a:spLocks noGrp="1"/>
          </p:cNvSpPr>
          <p:nvPr>
            <p:ph idx="1"/>
          </p:nvPr>
        </p:nvSpPr>
        <p:spPr>
          <a:xfrm>
            <a:off x="304800" y="1357298"/>
            <a:ext cx="8686800" cy="4525963"/>
          </a:xfrm>
        </p:spPr>
        <p:txBody>
          <a:bodyPr>
            <a:noAutofit/>
          </a:bodyPr>
          <a:lstStyle/>
          <a:p>
            <a:r>
              <a:rPr lang="en-US" sz="2400" dirty="0" smtClean="0"/>
              <a:t>Aid in decision making</a:t>
            </a:r>
          </a:p>
          <a:p>
            <a:r>
              <a:rPr lang="en-US" sz="2400" dirty="0" smtClean="0"/>
              <a:t>Aid in communication</a:t>
            </a:r>
          </a:p>
          <a:p>
            <a:r>
              <a:rPr lang="en-US" sz="2400" dirty="0" smtClean="0"/>
              <a:t>Ensures Better Coordination</a:t>
            </a:r>
          </a:p>
          <a:p>
            <a:r>
              <a:rPr lang="en-US" sz="2400" dirty="0" smtClean="0"/>
              <a:t>Facilitates Utilization of resources</a:t>
            </a:r>
          </a:p>
          <a:p>
            <a:r>
              <a:rPr lang="en-US" sz="2400" dirty="0" smtClean="0"/>
              <a:t>Facilitates Planning.</a:t>
            </a:r>
          </a:p>
          <a:p>
            <a:r>
              <a:rPr lang="en-US" sz="2400" dirty="0" smtClean="0"/>
              <a:t>Facilitates control</a:t>
            </a:r>
          </a:p>
          <a:p>
            <a:r>
              <a:rPr lang="en-US" sz="2400" dirty="0" smtClean="0"/>
              <a:t>Motivates Employees</a:t>
            </a:r>
          </a:p>
          <a:p>
            <a:r>
              <a:rPr lang="en-US" sz="2400" dirty="0" smtClean="0"/>
              <a:t>Enhances corporate Image</a:t>
            </a:r>
          </a:p>
          <a:p>
            <a:r>
              <a:rPr lang="en-US" sz="2400" dirty="0" smtClean="0"/>
              <a:t>Encourages Initiative</a:t>
            </a:r>
          </a:p>
          <a:p>
            <a:r>
              <a:rPr lang="en-US" sz="2400" dirty="0" smtClean="0"/>
              <a:t>Facilitates Performance Appraisal</a:t>
            </a:r>
          </a:p>
          <a:p>
            <a:r>
              <a:rPr lang="en-US" sz="2400" dirty="0" smtClean="0"/>
              <a:t>Provides Stability</a:t>
            </a:r>
          </a:p>
          <a:p>
            <a:endParaRPr lang="en-US" sz="2400" dirty="0"/>
          </a:p>
        </p:txBody>
      </p:sp>
      <p:sp>
        <p:nvSpPr>
          <p:cNvPr id="4" name="Footer Placeholder 3"/>
          <p:cNvSpPr>
            <a:spLocks noGrp="1"/>
          </p:cNvSpPr>
          <p:nvPr>
            <p:ph type="ftr" sz="quarter" idx="11"/>
          </p:nvPr>
        </p:nvSpPr>
        <p:spPr>
          <a:xfrm>
            <a:off x="0" y="6215082"/>
            <a:ext cx="8786842" cy="285752"/>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vj.brajdar@outlook.com</a:t>
            </a:r>
            <a:endParaRPr lang="en-IN" dirty="0"/>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6</a:t>
            </a:fld>
            <a:endParaRPr lang="en-IN"/>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Autofit/>
          </a:bodyPr>
          <a:lstStyle/>
          <a:p>
            <a:r>
              <a:rPr lang="en-IN" sz="2800" b="1" i="1" dirty="0" smtClean="0">
                <a:solidFill>
                  <a:srgbClr val="FF0000"/>
                </a:solidFill>
              </a:rPr>
              <a:t>Difference between Policy and Strategy</a:t>
            </a:r>
            <a:br>
              <a:rPr lang="en-IN" sz="2800" b="1" i="1" dirty="0" smtClean="0">
                <a:solidFill>
                  <a:srgbClr val="FF0000"/>
                </a:solidFill>
              </a:rPr>
            </a:br>
            <a:endParaRPr lang="en-US" sz="2800" i="1" dirty="0">
              <a:solidFill>
                <a:srgbClr val="FF0000"/>
              </a:solidFill>
            </a:endParaRPr>
          </a:p>
        </p:txBody>
      </p:sp>
      <p:sp>
        <p:nvSpPr>
          <p:cNvPr id="3" name="Content Placeholder 2"/>
          <p:cNvSpPr>
            <a:spLocks noGrp="1"/>
          </p:cNvSpPr>
          <p:nvPr>
            <p:ph idx="1"/>
          </p:nvPr>
        </p:nvSpPr>
        <p:spPr>
          <a:xfrm>
            <a:off x="457200" y="1017608"/>
            <a:ext cx="8229600" cy="5340350"/>
          </a:xfrm>
        </p:spPr>
        <p:txBody>
          <a:bodyPr/>
          <a:lstStyle/>
          <a:p>
            <a:pPr marL="0" eaLnBrk="1" hangingPunct="1">
              <a:spcBef>
                <a:spcPts val="0"/>
              </a:spcBef>
              <a:defRPr/>
            </a:pPr>
            <a:r>
              <a:rPr lang="en-IN" sz="2000" i="1" dirty="0" smtClean="0"/>
              <a:t>The term “policy” should not be considered as synonymous to the term</a:t>
            </a:r>
          </a:p>
          <a:p>
            <a:pPr marL="0" eaLnBrk="1" hangingPunct="1">
              <a:spcBef>
                <a:spcPts val="0"/>
              </a:spcBef>
              <a:buNone/>
              <a:defRPr/>
            </a:pPr>
            <a:r>
              <a:rPr lang="en-IN" sz="2000" i="1" dirty="0" smtClean="0"/>
              <a:t>      Strategy</a:t>
            </a:r>
          </a:p>
          <a:p>
            <a:pPr eaLnBrk="1" hangingPunct="1">
              <a:defRPr/>
            </a:pPr>
            <a:r>
              <a:rPr lang="en-IN" sz="2000" i="1" dirty="0" smtClean="0"/>
              <a:t>Policy is a blueprint of the organizational activities which are repetitive/routine in nature. While strategy is concerned with those organizational decisions which have not been dealt/faced before in same form. </a:t>
            </a:r>
          </a:p>
          <a:p>
            <a:pPr eaLnBrk="1" hangingPunct="1">
              <a:defRPr/>
            </a:pPr>
            <a:r>
              <a:rPr lang="en-IN" sz="2000" i="1" dirty="0" smtClean="0"/>
              <a:t>Policy formulation is responsibility of top level management. While strategy formulation is basically done by middle level management. </a:t>
            </a:r>
          </a:p>
          <a:p>
            <a:pPr eaLnBrk="1" hangingPunct="1">
              <a:defRPr/>
            </a:pPr>
            <a:r>
              <a:rPr lang="en-IN" sz="2000" i="1" dirty="0" smtClean="0"/>
              <a:t>Policy deals with routine/daily activities essential for effective and efficient running of an organization. While strategy deals with strategic decisions. </a:t>
            </a:r>
          </a:p>
          <a:p>
            <a:pPr eaLnBrk="1" hangingPunct="1">
              <a:defRPr/>
            </a:pPr>
            <a:r>
              <a:rPr lang="en-IN" sz="2000" i="1" dirty="0" smtClean="0"/>
              <a:t>Policy is concerned with both thought and actions. While strategy is concerned mostly with action. </a:t>
            </a:r>
          </a:p>
          <a:p>
            <a:pPr eaLnBrk="1" hangingPunct="1">
              <a:defRPr/>
            </a:pPr>
            <a:r>
              <a:rPr lang="en-IN" sz="2000" i="1" dirty="0" smtClean="0"/>
              <a:t>A policy is what is, or what is not done. While a strategy is the methodology used to achieve a target as prescribed by a policy. </a:t>
            </a:r>
          </a:p>
          <a:p>
            <a:pPr eaLnBrk="1" hangingPunct="1">
              <a:defRPr/>
            </a:pPr>
            <a:endParaRPr lang="en-IN" sz="2000" i="1" dirty="0"/>
          </a:p>
        </p:txBody>
      </p:sp>
      <p:sp>
        <p:nvSpPr>
          <p:cNvPr id="6" name="Footer Placeholder 5"/>
          <p:cNvSpPr>
            <a:spLocks noGrp="1"/>
          </p:cNvSpPr>
          <p:nvPr>
            <p:ph type="ftr" sz="quarter" idx="11"/>
          </p:nvPr>
        </p:nvSpPr>
        <p:spPr>
          <a:xfrm>
            <a:off x="214282" y="6215106"/>
            <a:ext cx="8572560" cy="500042"/>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 vj.brajdar@outlook.com</a:t>
            </a:r>
            <a:endParaRPr lang="en-IN" dirty="0"/>
          </a:p>
        </p:txBody>
      </p:sp>
      <p:sp>
        <p:nvSpPr>
          <p:cNvPr id="5" name="Slide Number Placeholder 4"/>
          <p:cNvSpPr>
            <a:spLocks noGrp="1"/>
          </p:cNvSpPr>
          <p:nvPr>
            <p:ph type="sldNum" sz="quarter" idx="12"/>
          </p:nvPr>
        </p:nvSpPr>
        <p:spPr/>
        <p:txBody>
          <a:bodyPr/>
          <a:lstStyle/>
          <a:p>
            <a:pPr>
              <a:defRPr/>
            </a:pPr>
            <a:fld id="{F5A2609D-CB3E-43F4-91E8-56F0FBE010F3}" type="slidenum">
              <a:rPr lang="en-IN" smtClean="0"/>
              <a:pPr>
                <a:defRPr/>
              </a:pPr>
              <a:t>7</a:t>
            </a:fld>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Autofit/>
          </a:bodyPr>
          <a:lstStyle/>
          <a:p>
            <a:r>
              <a:rPr lang="en-US" sz="2800" i="1" dirty="0" smtClean="0">
                <a:solidFill>
                  <a:srgbClr val="FF0000"/>
                </a:solidFill>
              </a:rPr>
              <a:t>Concept of Corporate Strategy</a:t>
            </a:r>
            <a:br>
              <a:rPr lang="en-US" sz="2800" i="1" dirty="0" smtClean="0">
                <a:solidFill>
                  <a:srgbClr val="FF0000"/>
                </a:solidFill>
              </a:rPr>
            </a:br>
            <a:endParaRPr lang="en-US" sz="2800" i="1" dirty="0">
              <a:solidFill>
                <a:srgbClr val="FF0000"/>
              </a:solidFill>
            </a:endParaRPr>
          </a:p>
        </p:txBody>
      </p:sp>
      <p:sp>
        <p:nvSpPr>
          <p:cNvPr id="7170" name="Content Placeholder 2"/>
          <p:cNvSpPr>
            <a:spLocks noGrp="1"/>
          </p:cNvSpPr>
          <p:nvPr>
            <p:ph idx="1"/>
          </p:nvPr>
        </p:nvSpPr>
        <p:spPr>
          <a:xfrm>
            <a:off x="457200" y="1071565"/>
            <a:ext cx="8229600" cy="5500707"/>
          </a:xfrm>
        </p:spPr>
        <p:txBody>
          <a:bodyPr>
            <a:normAutofit/>
          </a:bodyPr>
          <a:lstStyle/>
          <a:p>
            <a:pPr eaLnBrk="1" hangingPunct="1">
              <a:buNone/>
            </a:pPr>
            <a:r>
              <a:rPr lang="en-IN" sz="1700" i="1" dirty="0" smtClean="0"/>
              <a:t>“ Strategy is a broad long-term plan designed to achieve the overall objectives of the firm”</a:t>
            </a:r>
          </a:p>
          <a:p>
            <a:pPr eaLnBrk="1" hangingPunct="1">
              <a:buNone/>
            </a:pPr>
            <a:r>
              <a:rPr lang="en-IN" sz="1700" i="1" dirty="0" smtClean="0"/>
              <a:t>“ Strategy is a unified comprehensive and integrated plan designed to ensure that the basic objectives of the enterprise are achieved”</a:t>
            </a:r>
          </a:p>
          <a:p>
            <a:pPr eaLnBrk="1" hangingPunct="1">
              <a:buNone/>
            </a:pPr>
            <a:endParaRPr lang="en-IN" sz="1700" i="1" dirty="0" smtClean="0"/>
          </a:p>
          <a:p>
            <a:pPr algn="ctr" eaLnBrk="1" hangingPunct="1">
              <a:buNone/>
            </a:pPr>
            <a:r>
              <a:rPr lang="en-IN" sz="1700" i="1" dirty="0" smtClean="0"/>
              <a:t>Strategy is used in business </a:t>
            </a:r>
            <a:r>
              <a:rPr lang="en-IN" sz="1700" b="1" i="1" dirty="0" smtClean="0"/>
              <a:t>to describe how an organisation is going to achieve its overall objectives.</a:t>
            </a:r>
          </a:p>
          <a:p>
            <a:pPr eaLnBrk="1" hangingPunct="1">
              <a:buNone/>
            </a:pPr>
            <a:endParaRPr lang="en-IN" sz="1700" i="1" dirty="0" smtClean="0"/>
          </a:p>
          <a:p>
            <a:pPr eaLnBrk="1" hangingPunct="1">
              <a:buNone/>
            </a:pPr>
            <a:r>
              <a:rPr lang="en-IN" sz="1700" b="1" i="1" dirty="0" smtClean="0"/>
              <a:t>Strategy is a comprehensive long term plan. It tries to answer three main questions</a:t>
            </a:r>
            <a:r>
              <a:rPr lang="en-IN" sz="1700" i="1" dirty="0" smtClean="0"/>
              <a:t>:</a:t>
            </a:r>
          </a:p>
          <a:p>
            <a:pPr eaLnBrk="1" hangingPunct="1">
              <a:buAutoNum type="arabicPeriod"/>
            </a:pPr>
            <a:r>
              <a:rPr lang="en-IN" sz="1700" i="1" dirty="0" smtClean="0"/>
              <a:t>What is the present position of firm?</a:t>
            </a:r>
          </a:p>
          <a:p>
            <a:pPr eaLnBrk="1" hangingPunct="1">
              <a:buAutoNum type="arabicPeriod"/>
            </a:pPr>
            <a:r>
              <a:rPr lang="en-IN" sz="1700" i="1" dirty="0" smtClean="0"/>
              <a:t>What should be the future position of the firm?</a:t>
            </a:r>
          </a:p>
          <a:p>
            <a:pPr eaLnBrk="1" hangingPunct="1">
              <a:buAutoNum type="arabicPeriod"/>
            </a:pPr>
            <a:r>
              <a:rPr lang="en-IN" sz="1700" i="1" dirty="0" smtClean="0"/>
              <a:t>What should be done to attain the future position?</a:t>
            </a:r>
          </a:p>
        </p:txBody>
      </p:sp>
      <p:sp>
        <p:nvSpPr>
          <p:cNvPr id="7" name="Footer Placeholder 6"/>
          <p:cNvSpPr>
            <a:spLocks noGrp="1"/>
          </p:cNvSpPr>
          <p:nvPr>
            <p:ph type="ftr" sz="quarter" idx="11"/>
          </p:nvPr>
        </p:nvSpPr>
        <p:spPr>
          <a:xfrm>
            <a:off x="142844" y="6215082"/>
            <a:ext cx="8572560" cy="500066"/>
          </a:xfrm>
        </p:spPr>
        <p:txBody>
          <a:bodyPr/>
          <a:lstStyle/>
          <a:p>
            <a:pPr algn="ctr">
              <a:defRPr/>
            </a:pPr>
            <a:r>
              <a:rPr lang="en-US" dirty="0" smtClean="0"/>
              <a:t>BHARAT COLLEGE OF MANAGEMENT STUDIES, BADLAPUR</a:t>
            </a:r>
          </a:p>
          <a:p>
            <a:pPr algn="ctr">
              <a:defRPr/>
            </a:pPr>
            <a:r>
              <a:rPr lang="en-US" dirty="0" smtClean="0"/>
              <a:t>Prof. Vijay </a:t>
            </a:r>
            <a:r>
              <a:rPr lang="en-US" dirty="0" err="1" smtClean="0"/>
              <a:t>Birajdar</a:t>
            </a:r>
            <a:r>
              <a:rPr lang="en-US" dirty="0" smtClean="0"/>
              <a:t>              </a:t>
            </a:r>
          </a:p>
          <a:p>
            <a:pPr algn="ctr">
              <a:defRPr/>
            </a:pPr>
            <a:r>
              <a:rPr lang="en-US" dirty="0" smtClean="0"/>
              <a:t>  vj.brajdar@outlook.com</a:t>
            </a:r>
            <a:endParaRPr lang="en-IN" dirty="0"/>
          </a:p>
        </p:txBody>
      </p:sp>
      <p:sp>
        <p:nvSpPr>
          <p:cNvPr id="5" name="Slide Number Placeholder 4"/>
          <p:cNvSpPr>
            <a:spLocks noGrp="1"/>
          </p:cNvSpPr>
          <p:nvPr>
            <p:ph type="sldNum" sz="quarter" idx="12"/>
          </p:nvPr>
        </p:nvSpPr>
        <p:spPr/>
        <p:txBody>
          <a:bodyPr/>
          <a:lstStyle/>
          <a:p>
            <a:pPr>
              <a:defRPr/>
            </a:pPr>
            <a:fld id="{B00251B0-6870-4431-A7A1-E556300B6AB6}" type="slidenum">
              <a:rPr lang="en-IN" smtClean="0"/>
              <a:pPr>
                <a:defRPr/>
              </a:pPr>
              <a:t>8</a:t>
            </a:fld>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BHARAT COLLEGE OF MANAGEMENT STUDIES, BADLAPURProf. Vijay Birajdar                vj.brajdar@outlook.com</a:t>
            </a:r>
            <a:endParaRPr lang="en-IN"/>
          </a:p>
        </p:txBody>
      </p:sp>
      <p:sp>
        <p:nvSpPr>
          <p:cNvPr id="5" name="Slide Number Placeholder 4"/>
          <p:cNvSpPr>
            <a:spLocks noGrp="1"/>
          </p:cNvSpPr>
          <p:nvPr>
            <p:ph type="sldNum" sz="quarter" idx="12"/>
          </p:nvPr>
        </p:nvSpPr>
        <p:spPr/>
        <p:txBody>
          <a:bodyPr/>
          <a:lstStyle/>
          <a:p>
            <a:pPr>
              <a:defRPr/>
            </a:pPr>
            <a:fld id="{2B420484-31B6-4642-AEC6-1F4458D52AC7}" type="slidenum">
              <a:rPr lang="en-IN" smtClean="0"/>
              <a:pPr>
                <a:defRPr/>
              </a:pPr>
              <a:t>9</a:t>
            </a:fld>
            <a:endParaRPr lang="en-IN"/>
          </a:p>
        </p:txBody>
      </p:sp>
      <p:pic>
        <p:nvPicPr>
          <p:cNvPr id="34818" name="Picture 2" descr="Tata strategy"/>
          <p:cNvPicPr>
            <a:picLocks noChangeAspect="1" noChangeArrowheads="1"/>
          </p:cNvPicPr>
          <p:nvPr/>
        </p:nvPicPr>
        <p:blipFill>
          <a:blip r:embed="rId2"/>
          <a:srcRect/>
          <a:stretch>
            <a:fillRect/>
          </a:stretch>
        </p:blipFill>
        <p:spPr bwMode="auto">
          <a:xfrm>
            <a:off x="0" y="0"/>
            <a:ext cx="9144000" cy="6865168"/>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633</TotalTime>
  <Words>1765</Words>
  <Application>Microsoft Office PowerPoint</Application>
  <PresentationFormat>On-screen Show (4:3)</PresentationFormat>
  <Paragraphs>297</Paragraphs>
  <Slides>23</Slides>
  <Notes>8</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Trek</vt:lpstr>
      <vt:lpstr>PowerPoint Presentation</vt:lpstr>
      <vt:lpstr>PowerPoint Presentation</vt:lpstr>
      <vt:lpstr>BUSINESS POLICY what exactly it is?</vt:lpstr>
      <vt:lpstr>FEATURES OF BUSINESS POLICY </vt:lpstr>
      <vt:lpstr>FACTORS DETERMINING BUSINESS POLICY</vt:lpstr>
      <vt:lpstr>IMPORTANCE OF BUSINESS POLICY</vt:lpstr>
      <vt:lpstr>Difference between Policy and Strategy </vt:lpstr>
      <vt:lpstr>Concept of Corporate Strategy </vt:lpstr>
      <vt:lpstr>PowerPoint Presentation</vt:lpstr>
      <vt:lpstr>NATURE &amp; CHARACTERISTICS OF sTRATEGIES</vt:lpstr>
      <vt:lpstr>STRATEGIC MANAGEMENT PROCESS</vt:lpstr>
      <vt:lpstr>LEVELS OF STRATEGY</vt:lpstr>
      <vt:lpstr>STRATEGY AT DIFFERENT LEVELS</vt:lpstr>
      <vt:lpstr> CORPORATE LEVEL STRATEGY </vt:lpstr>
      <vt:lpstr>BUSINESS LEVEL STRATEGY</vt:lpstr>
      <vt:lpstr>FUNCTIONAL LEVEL STRATEGY</vt:lpstr>
      <vt:lpstr>STRATEGIC BUSINESS UNIT</vt:lpstr>
      <vt:lpstr>   STRATEGIC INTENT- "Everything depends upon execution; having just a vision is no solution."   – Stephen Sondheim  </vt:lpstr>
      <vt:lpstr>MISSION, VISION &amp; GOALS</vt:lpstr>
      <vt:lpstr>PowerPoint Presentation</vt:lpstr>
      <vt:lpstr>PowerPoint Presentation</vt:lpstr>
      <vt:lpstr>VISION STATEMENT</vt:lpstr>
      <vt:lpstr>DEFINING ORGANISATIONAL GOALS &amp; OBJECTIVES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MBA III SEMESTER Business policy and strategic management Course No 301 Paper No. XVIII</dc:title>
  <dc:creator>USER</dc:creator>
  <cp:lastModifiedBy>gopal</cp:lastModifiedBy>
  <cp:revision>91</cp:revision>
  <dcterms:created xsi:type="dcterms:W3CDTF">2010-08-05T09:42:26Z</dcterms:created>
  <dcterms:modified xsi:type="dcterms:W3CDTF">2015-07-20T04:24:01Z</dcterms:modified>
</cp:coreProperties>
</file>